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9" d="100"/>
          <a:sy n="109"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BBB6A-BE53-4BF0-B17E-892FAA57C2D4}" type="datetimeFigureOut">
              <a:rPr lang="ko-KR" altLang="en-US" smtClean="0"/>
              <a:t>2021-10-15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A4D1B-A90B-4163-BF9D-AF53B78ADDD3}" type="slidenum">
              <a:rPr lang="ko-KR" altLang="en-US" smtClean="0"/>
              <a:t>‹#›</a:t>
            </a:fld>
            <a:endParaRPr lang="ko-KR" altLang="en-US"/>
          </a:p>
        </p:txBody>
      </p:sp>
    </p:spTree>
    <p:extLst>
      <p:ext uri="{BB962C8B-B14F-4D97-AF65-F5344CB8AC3E}">
        <p14:creationId xmlns:p14="http://schemas.microsoft.com/office/powerpoint/2010/main" val="509537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386298-5E48-0F4D-AB7F-A42725C1DC76}" type="slidenum">
              <a:rPr lang="en-US" altLang="ko-KR" sz="1000" b="0">
                <a:solidFill>
                  <a:schemeClr val="tx1"/>
                </a:solidFill>
              </a:rPr>
              <a:pPr/>
              <a:t>3</a:t>
            </a:fld>
            <a:endParaRPr lang="en-US" altLang="ko-KR" sz="1000" b="0">
              <a:solidFill>
                <a:schemeClr val="tx1"/>
              </a:solidFill>
            </a:endParaRPr>
          </a:p>
        </p:txBody>
      </p:sp>
      <p:sp>
        <p:nvSpPr>
          <p:cNvPr id="6146" name="Rectangle 2"/>
          <p:cNvSpPr>
            <a:spLocks noGrp="1" noRot="1" noChangeAspect="1" noChangeArrowheads="1" noTextEdit="1"/>
          </p:cNvSpPr>
          <p:nvPr>
            <p:ph type="sldImg"/>
          </p:nvPr>
        </p:nvSpPr>
        <p:spPr>
          <a:xfrm>
            <a:off x="395288" y="857250"/>
            <a:ext cx="6067425" cy="3413125"/>
          </a:xfrm>
          <a:ln cap="flat"/>
        </p:spPr>
      </p:sp>
      <p:sp>
        <p:nvSpPr>
          <p:cNvPr id="614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66328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B0D4F5-1539-164C-815C-C097DD0F7041}" type="slidenum">
              <a:rPr lang="en-US" altLang="ko-KR" sz="1000" b="0">
                <a:solidFill>
                  <a:schemeClr val="tx1"/>
                </a:solidFill>
              </a:rPr>
              <a:pPr/>
              <a:t>15</a:t>
            </a:fld>
            <a:endParaRPr lang="en-US" altLang="ko-KR" sz="1000" b="0">
              <a:solidFill>
                <a:schemeClr val="tx1"/>
              </a:solidFill>
            </a:endParaRPr>
          </a:p>
        </p:txBody>
      </p:sp>
      <p:sp>
        <p:nvSpPr>
          <p:cNvPr id="18434" name="Rectangle 2"/>
          <p:cNvSpPr>
            <a:spLocks noGrp="1" noRot="1" noChangeAspect="1" noChangeArrowheads="1" noTextEdit="1"/>
          </p:cNvSpPr>
          <p:nvPr>
            <p:ph type="sldImg"/>
          </p:nvPr>
        </p:nvSpPr>
        <p:spPr>
          <a:xfrm>
            <a:off x="395288" y="857250"/>
            <a:ext cx="6067425" cy="3413125"/>
          </a:xfrm>
          <a:ln cap="flat"/>
        </p:spPr>
      </p:sp>
      <p:sp>
        <p:nvSpPr>
          <p:cNvPr id="18435" name="Rectangle 3"/>
          <p:cNvSpPr>
            <a:spLocks noGrp="1" noChangeArrowheads="1"/>
          </p:cNvSpPr>
          <p:nvPr>
            <p:ph type="body" idx="1"/>
          </p:nvPr>
        </p:nvSpPr>
        <p:spPr>
          <a:ln/>
        </p:spPr>
        <p:txBody>
          <a:bodyPr/>
          <a:lstStyle/>
          <a:p>
            <a:r>
              <a:rPr lang="ko-KR" altLang="en-US" dirty="0"/>
              <a:t>척수를 가로방향으로 </a:t>
            </a:r>
            <a:r>
              <a:rPr lang="en-US" altLang="ko-KR" dirty="0"/>
              <a:t>100um </a:t>
            </a:r>
            <a:r>
              <a:rPr lang="ko-KR" altLang="en-US" dirty="0"/>
              <a:t>니슬염색을 하면 회색질의 세포집단은 가로로 배열된 층판형태로 나타난다</a:t>
            </a:r>
            <a:r>
              <a:rPr lang="en-US" altLang="ko-KR" dirty="0"/>
              <a:t>. </a:t>
            </a:r>
          </a:p>
          <a:p>
            <a:r>
              <a:rPr lang="en-US" altLang="ko-KR" dirty="0"/>
              <a:t>1~6</a:t>
            </a:r>
            <a:r>
              <a:rPr lang="ko-KR" altLang="en-US" dirty="0"/>
              <a:t> 까지 척수 후각에 위치 </a:t>
            </a:r>
            <a:endParaRPr lang="en-US" altLang="ko-KR" dirty="0"/>
          </a:p>
          <a:p>
            <a:r>
              <a:rPr lang="ko-KR" altLang="ko-KR" dirty="0"/>
              <a:t>7</a:t>
            </a:r>
            <a:r>
              <a:rPr lang="en-US" altLang="ko-KR" dirty="0"/>
              <a:t>~10 </a:t>
            </a:r>
            <a:r>
              <a:rPr lang="ko-KR" altLang="en-US" dirty="0"/>
              <a:t>까지는 전각에 위치 </a:t>
            </a:r>
            <a:endParaRPr lang="en-US" altLang="ko-KR" dirty="0"/>
          </a:p>
          <a:p>
            <a:endParaRPr lang="en-US" altLang="ko-KR" dirty="0"/>
          </a:p>
          <a:p>
            <a:r>
              <a:rPr lang="en-US" altLang="ko-KR" dirty="0"/>
              <a:t>Lamina 1: </a:t>
            </a:r>
            <a:r>
              <a:rPr lang="ko-KR" altLang="en-US" dirty="0"/>
              <a:t>척수 후각을 통해 들어오는 구심섬유</a:t>
            </a:r>
            <a:r>
              <a:rPr lang="en-US" altLang="ko-KR" dirty="0"/>
              <a:t>(afferent nerve, </a:t>
            </a:r>
            <a:r>
              <a:rPr lang="ko-KR" altLang="en-US" dirty="0"/>
              <a:t>감각신경</a:t>
            </a:r>
            <a:r>
              <a:rPr lang="en-US" altLang="ko-KR" dirty="0"/>
              <a:t>)</a:t>
            </a:r>
            <a:r>
              <a:rPr lang="ko-KR" altLang="en-US" dirty="0"/>
              <a:t>의 일부는 이 층판에서 종지하며</a:t>
            </a:r>
            <a:r>
              <a:rPr lang="en-US" altLang="ko-KR" dirty="0"/>
              <a:t>, </a:t>
            </a:r>
            <a:r>
              <a:rPr lang="ko-KR" altLang="en-US" dirty="0"/>
              <a:t>발다이어세포의 축삭은 반대쪽으로 건너가 </a:t>
            </a:r>
            <a:r>
              <a:rPr lang="ko-KR" altLang="en-US" b="1" dirty="0"/>
              <a:t>척수시상로</a:t>
            </a:r>
            <a:r>
              <a:rPr lang="en-US" altLang="ko-KR" dirty="0"/>
              <a:t>(</a:t>
            </a:r>
            <a:r>
              <a:rPr lang="en-US" altLang="ko-KR" dirty="0" err="1"/>
              <a:t>spinothalamic</a:t>
            </a:r>
            <a:r>
              <a:rPr lang="en-US" altLang="ko-KR" dirty="0"/>
              <a:t> tract)</a:t>
            </a:r>
            <a:r>
              <a:rPr lang="ko-KR" altLang="en-US" dirty="0"/>
              <a:t>의 일부 가 된다 </a:t>
            </a:r>
            <a:endParaRPr lang="en-US" altLang="ko-KR" dirty="0"/>
          </a:p>
          <a:p>
            <a:endParaRPr lang="en-US" altLang="ko-KR" dirty="0"/>
          </a:p>
          <a:p>
            <a:r>
              <a:rPr lang="en-US" altLang="ko-KR" dirty="0"/>
              <a:t>Lamina 2: </a:t>
            </a:r>
            <a:r>
              <a:rPr lang="ko-KR" altLang="en-US" dirty="0"/>
              <a:t>매우 작은 세포들이 조밀하게 모여 있는 형태이며</a:t>
            </a:r>
            <a:r>
              <a:rPr lang="en-US" altLang="ko-KR" dirty="0"/>
              <a:t>, </a:t>
            </a:r>
            <a:r>
              <a:rPr lang="ko-KR" altLang="en-US" dirty="0"/>
              <a:t>수초</a:t>
            </a:r>
            <a:r>
              <a:rPr lang="en-US" altLang="ko-KR" dirty="0"/>
              <a:t>(</a:t>
            </a:r>
            <a:r>
              <a:rPr lang="en-US" altLang="ko-KR" dirty="0" err="1"/>
              <a:t>mylein</a:t>
            </a:r>
            <a:r>
              <a:rPr lang="en-US" altLang="ko-KR" dirty="0"/>
              <a:t> sheath)</a:t>
            </a:r>
            <a:r>
              <a:rPr lang="ko-KR" altLang="en-US" dirty="0"/>
              <a:t>를 염색을 하면 염색이 안되는 투명한 층으로 나타나</a:t>
            </a:r>
            <a:r>
              <a:rPr lang="en-US" altLang="ko-KR" dirty="0"/>
              <a:t>, </a:t>
            </a:r>
            <a:r>
              <a:rPr lang="ko-KR" altLang="en-US" dirty="0"/>
              <a:t>이를 </a:t>
            </a:r>
            <a:r>
              <a:rPr lang="ko-KR" altLang="en-US" b="1" dirty="0"/>
              <a:t>교양질</a:t>
            </a:r>
            <a:r>
              <a:rPr lang="en-US" altLang="ko-KR" dirty="0"/>
              <a:t>(</a:t>
            </a:r>
            <a:r>
              <a:rPr lang="en-US" altLang="ko-KR" dirty="0" err="1"/>
              <a:t>substantia</a:t>
            </a:r>
            <a:r>
              <a:rPr lang="en-US" altLang="ko-KR" dirty="0"/>
              <a:t> </a:t>
            </a:r>
            <a:r>
              <a:rPr lang="en-US" altLang="ko-KR" dirty="0" err="1"/>
              <a:t>gelatinosa</a:t>
            </a:r>
            <a:r>
              <a:rPr lang="en-US" altLang="ko-KR" dirty="0"/>
              <a:t>, </a:t>
            </a:r>
            <a:r>
              <a:rPr lang="ko-KR" altLang="en-US" b="1" dirty="0"/>
              <a:t>아교질</a:t>
            </a:r>
            <a:r>
              <a:rPr lang="en-US" altLang="ko-KR" dirty="0"/>
              <a:t>) </a:t>
            </a:r>
            <a:r>
              <a:rPr lang="ko-KR" altLang="en-US" dirty="0"/>
              <a:t>이라고 부릅니다</a:t>
            </a:r>
            <a:r>
              <a:rPr lang="en-US" altLang="ko-KR" dirty="0"/>
              <a:t>. </a:t>
            </a:r>
            <a:r>
              <a:rPr lang="ko-KR" altLang="en-US" b="1" dirty="0"/>
              <a:t>제</a:t>
            </a:r>
            <a:r>
              <a:rPr lang="en-US" altLang="ko-KR" b="1" dirty="0"/>
              <a:t>II</a:t>
            </a:r>
            <a:r>
              <a:rPr lang="ko-KR" altLang="en-US" b="1" dirty="0"/>
              <a:t>층판 신경원의 축삭은 무수초축삭이며 </a:t>
            </a:r>
            <a:r>
              <a:rPr lang="ko-KR" altLang="en-US" dirty="0"/>
              <a:t>리사우어신경로</a:t>
            </a:r>
            <a:r>
              <a:rPr lang="en-US" altLang="ko-KR" dirty="0"/>
              <a:t>(</a:t>
            </a:r>
            <a:r>
              <a:rPr lang="en-US" altLang="ko-KR" dirty="0" err="1"/>
              <a:t>Lissauer</a:t>
            </a:r>
            <a:r>
              <a:rPr lang="en-US" altLang="ko-KR" dirty="0"/>
              <a:t> tract, </a:t>
            </a:r>
            <a:r>
              <a:rPr lang="ko-KR" altLang="en-US" dirty="0"/>
              <a:t>척수후각에서 제 </a:t>
            </a:r>
            <a:r>
              <a:rPr lang="en-US" altLang="ko-KR" dirty="0"/>
              <a:t>1</a:t>
            </a:r>
            <a:r>
              <a:rPr lang="ko-KR" altLang="en-US" dirty="0"/>
              <a:t>층 판으로 들어오는 길</a:t>
            </a:r>
            <a:r>
              <a:rPr lang="en-US" altLang="ko-KR" dirty="0"/>
              <a:t>)</a:t>
            </a:r>
            <a:r>
              <a:rPr lang="ko-KR" altLang="en-US" dirty="0"/>
              <a:t>와 부근의 외측섬유단을 통해 네 분절까지 상행 또는 하행하여 여러 층판의 신경원들과 시냅스를 이루고</a:t>
            </a:r>
            <a:r>
              <a:rPr lang="en-US" altLang="ko-KR" dirty="0"/>
              <a:t>, </a:t>
            </a:r>
            <a:r>
              <a:rPr lang="ko-KR" altLang="en-US" dirty="0"/>
              <a:t>이 신경원의 수상돌기 </a:t>
            </a:r>
            <a:r>
              <a:rPr lang="en-US" altLang="ko-KR" dirty="0"/>
              <a:t>(</a:t>
            </a:r>
            <a:r>
              <a:rPr lang="en-US" altLang="ko-KR" dirty="0" err="1"/>
              <a:t>Pll</a:t>
            </a:r>
            <a:r>
              <a:rPr lang="en-US" altLang="ko-KR" dirty="0"/>
              <a:t>)</a:t>
            </a:r>
            <a:r>
              <a:rPr lang="ko-KR" altLang="en-US" dirty="0"/>
              <a:t>는 매우 풍부하며 일차구심섬유의 곁가지 및 뇌간 그물형성체</a:t>
            </a:r>
            <a:r>
              <a:rPr lang="en-US" altLang="ko-KR" dirty="0"/>
              <a:t>(reticular formation)</a:t>
            </a:r>
            <a:r>
              <a:rPr lang="ko-KR" altLang="en-US" dirty="0"/>
              <a:t>에서 내려오는 신경섬유와 시냅스한다</a:t>
            </a:r>
            <a:r>
              <a:rPr lang="en-US" altLang="ko-KR" dirty="0"/>
              <a:t>. </a:t>
            </a:r>
            <a:r>
              <a:rPr lang="ko-KR" altLang="en-US" dirty="0"/>
              <a:t>이 부분은 들어오는 감각정보</a:t>
            </a:r>
            <a:r>
              <a:rPr lang="en-US" altLang="ko-KR" dirty="0"/>
              <a:t>, </a:t>
            </a:r>
            <a:r>
              <a:rPr lang="ko-KR" altLang="en-US" dirty="0"/>
              <a:t>특히 </a:t>
            </a:r>
            <a:r>
              <a:rPr lang="ko-KR" altLang="en-US" b="1" dirty="0"/>
              <a:t>통각을 조절</a:t>
            </a:r>
            <a:r>
              <a:rPr lang="en-US" altLang="ko-KR" b="1" dirty="0"/>
              <a:t>(edit)</a:t>
            </a:r>
            <a:r>
              <a:rPr lang="ko-KR" altLang="en-US" b="1" dirty="0"/>
              <a:t>하는 관문조절설</a:t>
            </a:r>
            <a:r>
              <a:rPr lang="en-US" altLang="ko-KR" b="1" dirty="0"/>
              <a:t>(gate control theory)</a:t>
            </a:r>
            <a:r>
              <a:rPr lang="ko-KR" altLang="en-US" b="1" dirty="0"/>
              <a:t>와 관련되어 통증을 조절하는 기능</a:t>
            </a:r>
            <a:r>
              <a:rPr lang="ko-KR" altLang="en-US" dirty="0"/>
              <a:t>을 한다고 생각하는 부위이기도 합니다</a:t>
            </a:r>
            <a:r>
              <a:rPr lang="en-US" altLang="ko-KR" dirty="0"/>
              <a:t>. </a:t>
            </a:r>
          </a:p>
          <a:p>
            <a:endParaRPr lang="en-US" altLang="ko-KR" dirty="0"/>
          </a:p>
          <a:p>
            <a:r>
              <a:rPr lang="en-US" altLang="ko-KR" dirty="0"/>
              <a:t>Lamina III, IV: Dorsal root ganglia --&gt; Light touch, pain, temperature --&gt; Posterior column nuclei</a:t>
            </a:r>
          </a:p>
          <a:p>
            <a:endParaRPr lang="en-US" altLang="ko-KR" b="1" dirty="0"/>
          </a:p>
          <a:p>
            <a:r>
              <a:rPr lang="en-US" altLang="ko-KR" dirty="0"/>
              <a:t>Lamina V: </a:t>
            </a:r>
            <a:r>
              <a:rPr lang="ko-KR" altLang="en-US" dirty="0"/>
              <a:t>그물형성체</a:t>
            </a:r>
            <a:r>
              <a:rPr lang="en-US" altLang="ko-KR" dirty="0"/>
              <a:t>(reticular formation)</a:t>
            </a:r>
            <a:r>
              <a:rPr lang="ko-KR" altLang="en-US" dirty="0"/>
              <a:t>의 형태를 하고 있다</a:t>
            </a:r>
            <a:r>
              <a:rPr lang="en-US" altLang="ko-KR" dirty="0"/>
              <a:t>. </a:t>
            </a:r>
          </a:p>
          <a:p>
            <a:endParaRPr lang="en-US" altLang="ko-KR" dirty="0"/>
          </a:p>
          <a:p>
            <a:r>
              <a:rPr lang="en-US" altLang="ko-KR" dirty="0"/>
              <a:t>Lamina VI: </a:t>
            </a:r>
            <a:r>
              <a:rPr lang="ko-KR" altLang="en-US" dirty="0"/>
              <a:t>은 팽대부에서 비교적 넓은 부위를 차지하고 있으나 흉수 부위에서는 나타나지 않는 층판입니다</a:t>
            </a:r>
            <a:r>
              <a:rPr lang="en-US" altLang="ko-KR" dirty="0"/>
              <a:t>. </a:t>
            </a:r>
            <a:r>
              <a:rPr lang="ko-KR" altLang="en-US" dirty="0"/>
              <a:t>제</a:t>
            </a:r>
            <a:r>
              <a:rPr lang="en-US" altLang="ko-KR" dirty="0"/>
              <a:t>V</a:t>
            </a:r>
            <a:r>
              <a:rPr lang="ko-KR" altLang="en-US" dirty="0"/>
              <a:t>층판이나 제</a:t>
            </a:r>
            <a:r>
              <a:rPr lang="en-US" altLang="ko-KR" dirty="0"/>
              <a:t>VII</a:t>
            </a:r>
            <a:r>
              <a:rPr lang="ko-KR" altLang="en-US" dirty="0"/>
              <a:t>층판에 비해 니슬소체가 더 풍부한 것이 특징적이다</a:t>
            </a:r>
            <a:r>
              <a:rPr lang="en-US" altLang="ko-KR" dirty="0"/>
              <a:t>.</a:t>
            </a:r>
            <a:br>
              <a:rPr lang="en-US" altLang="ko-KR" dirty="0"/>
            </a:br>
            <a:r>
              <a:rPr lang="ko-KR" altLang="en-US" dirty="0"/>
              <a:t>제</a:t>
            </a:r>
            <a:r>
              <a:rPr lang="en-US" altLang="ko-KR" dirty="0"/>
              <a:t>IV, V, VI </a:t>
            </a:r>
            <a:r>
              <a:rPr lang="ko-KR" altLang="en-US" dirty="0"/>
              <a:t>층판은 </a:t>
            </a:r>
            <a:r>
              <a:rPr lang="ko-KR" altLang="en-US" b="1" dirty="0"/>
              <a:t>척수고유핵</a:t>
            </a:r>
            <a:r>
              <a:rPr lang="en-US" altLang="ko-KR" dirty="0"/>
              <a:t>(nucleus </a:t>
            </a:r>
            <a:r>
              <a:rPr lang="en-US" altLang="ko-KR" dirty="0" err="1"/>
              <a:t>proprius</a:t>
            </a:r>
            <a:r>
              <a:rPr lang="en-US" altLang="ko-KR" dirty="0"/>
              <a:t>)</a:t>
            </a:r>
            <a:r>
              <a:rPr lang="ko-KR" altLang="en-US" dirty="0"/>
              <a:t>에 해당한다</a:t>
            </a:r>
            <a:r>
              <a:rPr lang="en-US" altLang="ko-KR" dirty="0"/>
              <a:t>. (</a:t>
            </a:r>
            <a:r>
              <a:rPr lang="en-US" altLang="ja-JP" dirty="0"/>
              <a:t>Nucleus </a:t>
            </a:r>
            <a:r>
              <a:rPr lang="en-US" altLang="ja-JP" dirty="0" err="1"/>
              <a:t>proprius</a:t>
            </a:r>
            <a:r>
              <a:rPr lang="en-US" altLang="ja-JP" dirty="0"/>
              <a:t> constitutes the bulk of the dorsal horn and receives fibers that are associated with the senses of position and movement (proprioception), two-point discrimination, and vibration. )</a:t>
            </a:r>
            <a:endParaRPr lang="en-US" altLang="ko-KR" dirty="0"/>
          </a:p>
          <a:p>
            <a:endParaRPr lang="ko-KR" altLang="en-US" dirty="0"/>
          </a:p>
          <a:p>
            <a:r>
              <a:rPr lang="en-US" altLang="ko-KR" dirty="0"/>
              <a:t>Lamina VII: </a:t>
            </a:r>
            <a:r>
              <a:rPr lang="ko-KR" altLang="en-US" dirty="0"/>
              <a:t>은 비교적 균일한 세포가 산재해 있는 것이 특징적이다</a:t>
            </a:r>
            <a:r>
              <a:rPr lang="en-US" altLang="ko-KR" dirty="0"/>
              <a:t>. </a:t>
            </a:r>
            <a:r>
              <a:rPr lang="ko-KR" altLang="en-US" dirty="0"/>
              <a:t>모든 층판 중에서 가장 넓고</a:t>
            </a:r>
            <a:r>
              <a:rPr lang="en-US" altLang="ko-KR" dirty="0"/>
              <a:t>, </a:t>
            </a:r>
            <a:r>
              <a:rPr lang="ko-KR" altLang="en-US" dirty="0"/>
              <a:t>회색질의 중간부를 차지하고 있으며</a:t>
            </a:r>
            <a:r>
              <a:rPr lang="en-US" altLang="ko-KR" dirty="0"/>
              <a:t>, </a:t>
            </a:r>
            <a:r>
              <a:rPr lang="ko-KR" altLang="en-US" dirty="0"/>
              <a:t>팽대부에서는 전각 쪽으로도 많이 들어가 있다</a:t>
            </a:r>
            <a:r>
              <a:rPr lang="en-US" altLang="ko-KR" dirty="0"/>
              <a:t>.</a:t>
            </a:r>
            <a:br>
              <a:rPr lang="en-US" altLang="ko-KR" dirty="0"/>
            </a:br>
            <a:r>
              <a:rPr lang="ko-KR" altLang="en-US" dirty="0"/>
              <a:t>몇가지의 특수한 핵이 존재한다</a:t>
            </a:r>
            <a:r>
              <a:rPr lang="en-US" altLang="ko-KR" dirty="0"/>
              <a:t>. </a:t>
            </a:r>
            <a:endParaRPr lang="ko-KR" altLang="en-US" dirty="0"/>
          </a:p>
          <a:p>
            <a:r>
              <a:rPr lang="en-US" altLang="ko-KR" b="1" dirty="0"/>
              <a:t>- </a:t>
            </a:r>
            <a:r>
              <a:rPr lang="ko-KR" altLang="en-US" b="1" dirty="0"/>
              <a:t>클라크세포기둥</a:t>
            </a:r>
            <a:r>
              <a:rPr lang="en-US" altLang="ko-KR" dirty="0"/>
              <a:t>(Clarke's column, </a:t>
            </a:r>
            <a:r>
              <a:rPr lang="ko-KR" altLang="en-US" b="1" dirty="0"/>
              <a:t>흉수핵 </a:t>
            </a:r>
            <a:r>
              <a:rPr lang="en-US" altLang="ko-KR" dirty="0"/>
              <a:t>nucleus </a:t>
            </a:r>
            <a:r>
              <a:rPr lang="en-US" altLang="ko-KR" dirty="0" err="1"/>
              <a:t>thoracicus</a:t>
            </a:r>
            <a:r>
              <a:rPr lang="en-US" altLang="ko-KR" dirty="0"/>
              <a:t>, nucleus </a:t>
            </a:r>
            <a:r>
              <a:rPr lang="en-US" altLang="ko-KR" dirty="0" err="1"/>
              <a:t>dorsalis</a:t>
            </a:r>
            <a:r>
              <a:rPr lang="en-US" altLang="ko-KR" dirty="0"/>
              <a:t>)</a:t>
            </a:r>
            <a:r>
              <a:rPr lang="ko-KR" altLang="en-US" dirty="0"/>
              <a:t>은 제</a:t>
            </a:r>
            <a:r>
              <a:rPr lang="en-US" altLang="ko-KR" dirty="0"/>
              <a:t>8</a:t>
            </a:r>
            <a:r>
              <a:rPr lang="ko-KR" altLang="en-US" dirty="0"/>
              <a:t>경수</a:t>
            </a:r>
            <a:r>
              <a:rPr lang="en-US" altLang="ko-KR" dirty="0"/>
              <a:t>(C8)</a:t>
            </a:r>
            <a:r>
              <a:rPr lang="ko-KR" altLang="en-US" dirty="0"/>
              <a:t>나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 </a:t>
            </a:r>
            <a:r>
              <a:rPr lang="ko-KR" altLang="en-US" dirty="0"/>
              <a:t>또는 제</a:t>
            </a:r>
            <a:r>
              <a:rPr lang="en-US" altLang="ko-KR" dirty="0"/>
              <a:t>3</a:t>
            </a:r>
            <a:r>
              <a:rPr lang="ko-KR" altLang="en-US" dirty="0"/>
              <a:t>요수</a:t>
            </a:r>
            <a:r>
              <a:rPr lang="en-US" altLang="ko-KR" dirty="0"/>
              <a:t>(L3)</a:t>
            </a:r>
            <a:r>
              <a:rPr lang="ko-KR" altLang="en-US" dirty="0"/>
              <a:t>까지 위치해 있는 뚜렷한 핵으로</a:t>
            </a:r>
            <a:r>
              <a:rPr lang="en-US" altLang="ko-KR" dirty="0"/>
              <a:t>, </a:t>
            </a:r>
            <a:r>
              <a:rPr lang="ko-KR" altLang="en-US" dirty="0"/>
              <a:t>가로단면에서는 제</a:t>
            </a:r>
            <a:r>
              <a:rPr lang="en-US" altLang="ko-KR" dirty="0"/>
              <a:t>VII</a:t>
            </a:r>
            <a:r>
              <a:rPr lang="ko-KR" altLang="en-US" dirty="0"/>
              <a:t>층판의 내측등쪽에 위치하며 매우 크고 니슬소체가 풍부한 세포들로 구성되어 있다</a:t>
            </a:r>
            <a:r>
              <a:rPr lang="en-US" altLang="ko-KR" dirty="0"/>
              <a:t>.  </a:t>
            </a:r>
            <a:r>
              <a:rPr lang="ko-KR" altLang="en-US" b="1" dirty="0"/>
              <a:t>하지 근육의 신경근방추</a:t>
            </a:r>
            <a:r>
              <a:rPr lang="en-US" altLang="ko-KR" b="1" dirty="0"/>
              <a:t>(neuromuscular spindle)</a:t>
            </a:r>
            <a:r>
              <a:rPr lang="ko-KR" altLang="en-US" b="1" dirty="0"/>
              <a:t>와 골지힘줄기관</a:t>
            </a:r>
            <a:r>
              <a:rPr lang="en-US" altLang="ko-KR" b="1" dirty="0"/>
              <a:t>(Golgi tendon organ, </a:t>
            </a:r>
            <a:r>
              <a:rPr lang="en-US" altLang="ko-KR" b="1" dirty="0" err="1"/>
              <a:t>neurotendineous</a:t>
            </a:r>
            <a:r>
              <a:rPr lang="en-US" altLang="ko-KR" b="1" dirty="0"/>
              <a:t> spindle)</a:t>
            </a:r>
            <a:r>
              <a:rPr lang="ko-KR" altLang="en-US" b="1" dirty="0"/>
              <a:t>을 지배하는 굵은 구심성 유수신경섬유</a:t>
            </a:r>
            <a:r>
              <a:rPr lang="en-US" altLang="ko-KR" b="1" dirty="0"/>
              <a:t>(Group Ia, Ib afferent fiber)</a:t>
            </a:r>
            <a:r>
              <a:rPr lang="ko-KR" altLang="en-US" b="1" dirty="0"/>
              <a:t>들은 클라크세포기둥에서 종지한다</a:t>
            </a:r>
            <a:r>
              <a:rPr lang="en-US" altLang="ko-KR" b="1" dirty="0"/>
              <a:t>. </a:t>
            </a:r>
            <a:r>
              <a:rPr lang="ko-KR" altLang="en-US" dirty="0"/>
              <a:t>이 핵 신경원의 축삭은 후척수소뇌로</a:t>
            </a:r>
            <a:r>
              <a:rPr lang="en-US" altLang="ko-KR" dirty="0"/>
              <a:t>(posterior cerebellar tract)</a:t>
            </a:r>
            <a:r>
              <a:rPr lang="ko-KR" altLang="en-US" dirty="0"/>
              <a:t>를 이루어 소뇌에 종지한다</a:t>
            </a:r>
            <a:r>
              <a:rPr lang="en-US" altLang="ko-KR" dirty="0"/>
              <a:t>. </a:t>
            </a:r>
            <a:endParaRPr lang="ko-KR" altLang="en-US" dirty="0"/>
          </a:p>
          <a:p>
            <a:r>
              <a:rPr lang="en-US" altLang="ko-KR" b="1" dirty="0"/>
              <a:t>- </a:t>
            </a:r>
            <a:r>
              <a:rPr lang="ko-KR" altLang="en-US" b="1" dirty="0"/>
              <a:t>중간외측핵</a:t>
            </a:r>
            <a:r>
              <a:rPr lang="en-US" altLang="ko-KR" dirty="0"/>
              <a:t>(</a:t>
            </a:r>
            <a:r>
              <a:rPr lang="en-US" altLang="ko-KR" dirty="0" err="1"/>
              <a:t>intermediolateral</a:t>
            </a:r>
            <a:r>
              <a:rPr lang="en-US" altLang="ko-KR" dirty="0"/>
              <a:t> cell column, IML)</a:t>
            </a:r>
            <a:r>
              <a:rPr lang="ko-KR" altLang="en-US" dirty="0"/>
              <a:t>은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a:t>
            </a:r>
            <a:r>
              <a:rPr lang="ko-KR" altLang="en-US" dirty="0"/>
              <a:t>까지의 외측각 </a:t>
            </a:r>
            <a:r>
              <a:rPr lang="en-US" altLang="ko-KR" dirty="0"/>
              <a:t>(lateral horn)</a:t>
            </a:r>
            <a:r>
              <a:rPr lang="ko-KR" altLang="en-US" dirty="0"/>
              <a:t>에 위치해 있으며</a:t>
            </a:r>
            <a:r>
              <a:rPr lang="en-US" altLang="ko-KR" dirty="0"/>
              <a:t>, </a:t>
            </a:r>
            <a:r>
              <a:rPr lang="ko-KR" altLang="en-US" dirty="0"/>
              <a:t>이들은 교감신경계</a:t>
            </a:r>
            <a:r>
              <a:rPr lang="en-US" altLang="ko-KR" dirty="0"/>
              <a:t>(sympathetic nervous system)</a:t>
            </a:r>
            <a:r>
              <a:rPr lang="ko-KR" altLang="en-US" dirty="0"/>
              <a:t>의 신경절이전신 </a:t>
            </a:r>
          </a:p>
          <a:p>
            <a:r>
              <a:rPr lang="ko-KR" altLang="en-US" dirty="0"/>
              <a:t>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천수자율신경핵</a:t>
            </a:r>
            <a:r>
              <a:rPr lang="en-US" altLang="ko-KR" dirty="0"/>
              <a:t>(sacral autonomic nucleus)</a:t>
            </a:r>
            <a:r>
              <a:rPr lang="ko-KR" altLang="en-US" dirty="0"/>
              <a:t>은 제</a:t>
            </a:r>
            <a:r>
              <a:rPr lang="en-US" altLang="ko-KR" dirty="0"/>
              <a:t>2</a:t>
            </a:r>
            <a:r>
              <a:rPr lang="ko-KR" altLang="en-US" dirty="0"/>
              <a:t>천수</a:t>
            </a:r>
            <a:r>
              <a:rPr lang="en-US" altLang="ko-KR" dirty="0"/>
              <a:t>(S2)</a:t>
            </a:r>
            <a:r>
              <a:rPr lang="ko-KR" altLang="en-US" dirty="0"/>
              <a:t>에서 제</a:t>
            </a:r>
            <a:r>
              <a:rPr lang="en-US" altLang="ko-KR" dirty="0"/>
              <a:t>4</a:t>
            </a:r>
            <a:r>
              <a:rPr lang="ko-KR" altLang="en-US" dirty="0"/>
              <a:t>천수</a:t>
            </a:r>
            <a:r>
              <a:rPr lang="en-US" altLang="ko-KR" dirty="0"/>
              <a:t>(S4)</a:t>
            </a:r>
            <a:r>
              <a:rPr lang="ko-KR" altLang="en-US" dirty="0"/>
              <a:t>까지의 제</a:t>
            </a:r>
            <a:r>
              <a:rPr lang="en-US" altLang="ko-KR" dirty="0"/>
              <a:t>VII</a:t>
            </a:r>
            <a:r>
              <a:rPr lang="ko-KR" altLang="en-US" dirty="0"/>
              <a:t>층판의 외측에 있으며</a:t>
            </a:r>
            <a:r>
              <a:rPr lang="en-US" altLang="ko-KR" dirty="0"/>
              <a:t>, </a:t>
            </a:r>
            <a:r>
              <a:rPr lang="ko-KR" altLang="en-US" dirty="0"/>
              <a:t>신경원의 형태는 중간외측핵과 비슷하다</a:t>
            </a:r>
            <a:r>
              <a:rPr lang="en-US" altLang="ko-KR" dirty="0"/>
              <a:t>. </a:t>
            </a:r>
            <a:r>
              <a:rPr lang="ko-KR" altLang="en-US" dirty="0"/>
              <a:t>이 세포들은 부교감신경계 </a:t>
            </a:r>
            <a:r>
              <a:rPr lang="en-US" altLang="ko-KR" dirty="0"/>
              <a:t>(parasympathetic nervous system)</a:t>
            </a:r>
            <a:r>
              <a:rPr lang="ko-KR" altLang="en-US" dirty="0"/>
              <a:t>의 신경절이전신경원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중간내측핵</a:t>
            </a:r>
            <a:r>
              <a:rPr lang="en-US" altLang="ko-KR" dirty="0"/>
              <a:t>(</a:t>
            </a:r>
            <a:r>
              <a:rPr lang="en-US" altLang="ko-KR" dirty="0" err="1"/>
              <a:t>intermediomedial</a:t>
            </a:r>
            <a:r>
              <a:rPr lang="en-US" altLang="ko-KR" dirty="0"/>
              <a:t> cell column)</a:t>
            </a:r>
            <a:r>
              <a:rPr lang="ko-KR" altLang="en-US" dirty="0"/>
              <a:t>은 제</a:t>
            </a:r>
            <a:r>
              <a:rPr lang="en-US" altLang="ko-KR" dirty="0"/>
              <a:t>VII</a:t>
            </a:r>
            <a:r>
              <a:rPr lang="ko-KR" altLang="en-US" dirty="0"/>
              <a:t>층판의 내측</a:t>
            </a:r>
            <a:r>
              <a:rPr lang="en-US" altLang="ko-KR" dirty="0"/>
              <a:t>, </a:t>
            </a:r>
            <a:r>
              <a:rPr lang="ko-KR" altLang="en-US" dirty="0"/>
              <a:t>제</a:t>
            </a:r>
            <a:r>
              <a:rPr lang="en-US" altLang="ko-KR" dirty="0"/>
              <a:t>VII</a:t>
            </a:r>
            <a:r>
              <a:rPr lang="ko-KR" altLang="en-US" dirty="0"/>
              <a:t>층판과 제</a:t>
            </a:r>
            <a:r>
              <a:rPr lang="en-US" altLang="ko-KR" dirty="0"/>
              <a:t>X</a:t>
            </a:r>
            <a:r>
              <a:rPr lang="ko-KR" altLang="en-US" dirty="0"/>
              <a:t>층판의 이행부에 위치하는 작은 핵으로 중간 크기의 신경세포로 구성되어 있고</a:t>
            </a:r>
            <a:r>
              <a:rPr lang="en-US" altLang="ko-KR" dirty="0"/>
              <a:t>, </a:t>
            </a:r>
            <a:r>
              <a:rPr lang="ko-KR" altLang="en-US" dirty="0"/>
              <a:t>내장구심성섬유</a:t>
            </a:r>
            <a:r>
              <a:rPr lang="en-US" altLang="ko-KR" dirty="0"/>
              <a:t>(visceral afferent fiber)</a:t>
            </a:r>
            <a:r>
              <a:rPr lang="ko-KR" altLang="en-US" dirty="0"/>
              <a:t>가 이 곳에서 시냅스를 이루며</a:t>
            </a:r>
            <a:r>
              <a:rPr lang="en-US" altLang="ko-KR" dirty="0"/>
              <a:t>, </a:t>
            </a:r>
            <a:r>
              <a:rPr lang="ko-KR" altLang="en-US" dirty="0"/>
              <a:t>내장반사</a:t>
            </a:r>
            <a:r>
              <a:rPr lang="en-US" altLang="ko-KR" dirty="0"/>
              <a:t>(visceral reflex)</a:t>
            </a:r>
            <a:r>
              <a:rPr lang="ko-KR" altLang="en-US" dirty="0"/>
              <a:t>에 관여합니다</a:t>
            </a:r>
            <a:r>
              <a:rPr lang="en-US" altLang="ko-KR" dirty="0"/>
              <a:t>.</a:t>
            </a:r>
            <a:r>
              <a:rPr lang="ko-KR" altLang="ko-KR" dirty="0"/>
              <a:t> </a:t>
            </a:r>
            <a:r>
              <a:rPr lang="ko-KR" altLang="en-US" dirty="0"/>
              <a:t>대체적으로 모든 척수분절에서 관찰된다</a:t>
            </a:r>
            <a:r>
              <a:rPr lang="en-US" altLang="ko-KR" dirty="0"/>
              <a:t>. </a:t>
            </a:r>
            <a:endParaRPr lang="ko-KR" altLang="en-US" dirty="0"/>
          </a:p>
          <a:p>
            <a:r>
              <a:rPr lang="ko-KR" altLang="en-US" b="1" dirty="0"/>
              <a:t>중심경수핵</a:t>
            </a:r>
            <a:r>
              <a:rPr lang="en-US" altLang="ko-KR" dirty="0"/>
              <a:t>(central cervical nucleus)</a:t>
            </a:r>
            <a:r>
              <a:rPr lang="ko-KR" altLang="en-US" dirty="0"/>
              <a:t>은 제</a:t>
            </a:r>
            <a:r>
              <a:rPr lang="en-US" altLang="ko-KR" dirty="0"/>
              <a:t>1</a:t>
            </a:r>
            <a:r>
              <a:rPr lang="ko-KR" altLang="en-US" dirty="0"/>
              <a:t>경수</a:t>
            </a:r>
            <a:r>
              <a:rPr lang="en-US" altLang="ko-KR" dirty="0"/>
              <a:t>(C1)</a:t>
            </a:r>
            <a:r>
              <a:rPr lang="ko-KR" altLang="en-US" dirty="0"/>
              <a:t>에서 제</a:t>
            </a:r>
            <a:r>
              <a:rPr lang="en-US" altLang="ko-KR" dirty="0"/>
              <a:t>4</a:t>
            </a:r>
            <a:r>
              <a:rPr lang="ko-KR" altLang="en-US" dirty="0"/>
              <a:t>경수</a:t>
            </a:r>
            <a:r>
              <a:rPr lang="en-US" altLang="ko-KR" dirty="0"/>
              <a:t>(C4)</a:t>
            </a:r>
            <a:r>
              <a:rPr lang="ko-KR" altLang="en-US" dirty="0"/>
              <a:t>까지 위치해 있으며 상당히 크고 니슬소체가 뚜렷한 세포들로 구성되어 있다</a:t>
            </a:r>
            <a:r>
              <a:rPr lang="en-US" altLang="ko-KR" dirty="0"/>
              <a:t>. </a:t>
            </a:r>
            <a:r>
              <a:rPr lang="ko-KR" altLang="en-US" dirty="0"/>
              <a:t>이 핵은 설하신경핵</a:t>
            </a:r>
            <a:r>
              <a:rPr lang="en-US" altLang="ko-KR" dirty="0"/>
              <a:t>(</a:t>
            </a:r>
            <a:r>
              <a:rPr lang="en-US" altLang="ko-KR" dirty="0" err="1"/>
              <a:t>hypoglossal</a:t>
            </a:r>
            <a:r>
              <a:rPr lang="en-US" altLang="ko-KR" dirty="0"/>
              <a:t> nucleus)</a:t>
            </a:r>
            <a:r>
              <a:rPr lang="ko-KR" altLang="en-US" dirty="0"/>
              <a:t>의 아랫쪽 연장이라고 하기도 하고</a:t>
            </a:r>
            <a:r>
              <a:rPr lang="en-US" altLang="ko-KR" dirty="0"/>
              <a:t>, </a:t>
            </a:r>
            <a:r>
              <a:rPr lang="ko-KR" altLang="en-US" dirty="0"/>
              <a:t>척수소뇌로의 중개핵이라고 하기도 합니다</a:t>
            </a:r>
            <a:r>
              <a:rPr lang="en-US" altLang="ko-KR" dirty="0"/>
              <a:t>.. </a:t>
            </a:r>
            <a:endParaRPr lang="ko-KR" altLang="en-US" dirty="0"/>
          </a:p>
          <a:p>
            <a:endParaRPr lang="en-US" altLang="ko-KR" dirty="0"/>
          </a:p>
          <a:p>
            <a:r>
              <a:rPr lang="ko-KR" altLang="en-US" b="1" dirty="0"/>
              <a:t>제</a:t>
            </a:r>
            <a:r>
              <a:rPr lang="en-US" altLang="ko-KR" b="1" dirty="0"/>
              <a:t>VIII</a:t>
            </a:r>
            <a:r>
              <a:rPr lang="ko-KR" altLang="en-US" b="1" dirty="0"/>
              <a:t>층판</a:t>
            </a:r>
            <a:r>
              <a:rPr lang="en-US" altLang="ko-KR" dirty="0"/>
              <a:t>(lamina VIII)</a:t>
            </a:r>
            <a:r>
              <a:rPr lang="ko-KR" altLang="en-US" dirty="0"/>
              <a:t>은 제</a:t>
            </a:r>
            <a:r>
              <a:rPr lang="en-US" altLang="ko-KR" dirty="0"/>
              <a:t>IX</a:t>
            </a:r>
            <a:r>
              <a:rPr lang="ko-KR" altLang="en-US" dirty="0"/>
              <a:t>층판</a:t>
            </a:r>
            <a:r>
              <a:rPr lang="en-US" altLang="ko-KR" dirty="0"/>
              <a:t>, </a:t>
            </a:r>
            <a:r>
              <a:rPr lang="ko-KR" altLang="en-US" dirty="0"/>
              <a:t>즉 전각세포군</a:t>
            </a:r>
            <a:r>
              <a:rPr lang="en-US" altLang="ko-KR" dirty="0"/>
              <a:t>(anterior horn cell group)</a:t>
            </a:r>
            <a:r>
              <a:rPr lang="ko-KR" altLang="en-US" dirty="0"/>
              <a:t>을 제외한 대부분 척수의 전각</a:t>
            </a:r>
            <a:r>
              <a:rPr lang="en-US" altLang="ko-KR" dirty="0"/>
              <a:t>(anterior horn) </a:t>
            </a:r>
            <a:r>
              <a:rPr lang="ko-KR" altLang="en-US" dirty="0"/>
              <a:t>을 차지한다</a:t>
            </a:r>
            <a:r>
              <a:rPr lang="en-US" altLang="ko-KR" dirty="0"/>
              <a:t>. </a:t>
            </a:r>
            <a:r>
              <a:rPr lang="ko-KR" altLang="en-US" dirty="0"/>
              <a:t>작은 세포와 큰 세포가 혼재되어 있으며</a:t>
            </a:r>
            <a:r>
              <a:rPr lang="en-US" altLang="ko-KR" dirty="0"/>
              <a:t>,</a:t>
            </a:r>
            <a:br>
              <a:rPr lang="en-US" altLang="ko-KR" dirty="0"/>
            </a:br>
            <a:r>
              <a:rPr lang="ko-KR" altLang="en-US" dirty="0"/>
              <a:t>이 부분에는 </a:t>
            </a:r>
            <a:r>
              <a:rPr lang="ko-KR" altLang="en-US" b="1" dirty="0"/>
              <a:t>전정척수로</a:t>
            </a:r>
            <a:r>
              <a:rPr lang="en-US" altLang="ko-KR" b="1" dirty="0"/>
              <a:t>(</a:t>
            </a:r>
            <a:r>
              <a:rPr lang="en-US" altLang="ko-KR" b="1" dirty="0" err="1"/>
              <a:t>vestibulospinal</a:t>
            </a:r>
            <a:r>
              <a:rPr lang="en-US" altLang="ko-KR" b="1" dirty="0"/>
              <a:t> tract)</a:t>
            </a:r>
            <a:r>
              <a:rPr lang="ko-KR" altLang="en-US" b="1" dirty="0"/>
              <a:t>와 그물척수로</a:t>
            </a:r>
            <a:r>
              <a:rPr lang="en-US" altLang="ko-KR" b="1" dirty="0"/>
              <a:t>(</a:t>
            </a:r>
            <a:r>
              <a:rPr lang="en-US" altLang="ko-KR" b="1" dirty="0" err="1"/>
              <a:t>reticulospinal</a:t>
            </a:r>
            <a:r>
              <a:rPr lang="en-US" altLang="ko-KR" b="1" dirty="0"/>
              <a:t> tract)</a:t>
            </a:r>
            <a:r>
              <a:rPr lang="ko-KR" altLang="en-US" dirty="0"/>
              <a:t>와 같은 일부 하행로</a:t>
            </a:r>
            <a:r>
              <a:rPr lang="en-US" altLang="ko-KR" dirty="0"/>
              <a:t>(descending tract)</a:t>
            </a:r>
            <a:r>
              <a:rPr lang="ko-KR" altLang="en-US" dirty="0"/>
              <a:t>가 종지하며</a:t>
            </a:r>
            <a:r>
              <a:rPr lang="en-US" altLang="ko-KR" dirty="0"/>
              <a:t>, </a:t>
            </a:r>
            <a:r>
              <a:rPr lang="ko-KR" altLang="en-US" dirty="0"/>
              <a:t>제</a:t>
            </a:r>
            <a:r>
              <a:rPr lang="en-US" altLang="ko-KR" dirty="0"/>
              <a:t>VIII</a:t>
            </a:r>
            <a:r>
              <a:rPr lang="ko-KR" altLang="en-US" dirty="0"/>
              <a:t>층판 신경원의 축삭은 동측과 반대측의 제</a:t>
            </a:r>
            <a:r>
              <a:rPr lang="en-US" altLang="ko-KR" dirty="0"/>
              <a:t>VII</a:t>
            </a:r>
            <a:r>
              <a:rPr lang="ko-KR" altLang="en-US" dirty="0"/>
              <a:t>층판과 제</a:t>
            </a:r>
            <a:r>
              <a:rPr lang="en-US" altLang="ko-KR" dirty="0"/>
              <a:t>IX</a:t>
            </a:r>
            <a:r>
              <a:rPr lang="ko-KR" altLang="en-US" dirty="0"/>
              <a:t>층판으로 분포하게 된다</a:t>
            </a:r>
            <a:r>
              <a:rPr lang="en-US" altLang="ko-KR" dirty="0"/>
              <a:t>. </a:t>
            </a:r>
          </a:p>
          <a:p>
            <a:endParaRPr lang="ko-KR" altLang="en-US" dirty="0"/>
          </a:p>
          <a:p>
            <a:r>
              <a:rPr lang="ko-KR" altLang="en-US" b="1" dirty="0"/>
              <a:t>제</a:t>
            </a:r>
            <a:r>
              <a:rPr lang="en-US" altLang="ko-KR" b="1" dirty="0"/>
              <a:t>IX</a:t>
            </a:r>
            <a:r>
              <a:rPr lang="ko-KR" altLang="en-US" b="1" dirty="0"/>
              <a:t>층판</a:t>
            </a:r>
            <a:r>
              <a:rPr lang="en-US" altLang="ko-KR" dirty="0"/>
              <a:t>(lamina IX)</a:t>
            </a:r>
            <a:r>
              <a:rPr lang="ko-KR" altLang="en-US" dirty="0"/>
              <a:t>은 </a:t>
            </a:r>
            <a:r>
              <a:rPr lang="ko-KR" altLang="en-US" b="1" dirty="0"/>
              <a:t>골격근세포를 지배하는 운동신경원인 전각신경원</a:t>
            </a:r>
            <a:r>
              <a:rPr lang="en-US" altLang="ko-KR" dirty="0"/>
              <a:t>(anterior horn cell) </a:t>
            </a:r>
            <a:r>
              <a:rPr lang="ko-KR" altLang="en-US" dirty="0"/>
              <a:t>으로 구성되어 있으며</a:t>
            </a:r>
            <a:r>
              <a:rPr lang="en-US" altLang="ko-KR" dirty="0"/>
              <a:t>, </a:t>
            </a:r>
            <a:r>
              <a:rPr lang="ko-KR" altLang="en-US" dirty="0"/>
              <a:t>몇 개의 세포군이 척수 전각의 제</a:t>
            </a:r>
            <a:r>
              <a:rPr lang="en-US" altLang="ko-KR" dirty="0"/>
              <a:t>VIII</a:t>
            </a:r>
            <a:r>
              <a:rPr lang="ko-KR" altLang="en-US" dirty="0"/>
              <a:t>층판 내에 있는 형태로 나타납니다</a:t>
            </a:r>
            <a:r>
              <a:rPr lang="en-US" altLang="ko-KR" dirty="0"/>
              <a:t>..</a:t>
            </a:r>
            <a:br>
              <a:rPr lang="en-US" altLang="ko-KR" dirty="0"/>
            </a:br>
            <a:r>
              <a:rPr lang="ko-KR" altLang="en-US" dirty="0"/>
              <a:t>전각의 신경원은 부위별대응배열</a:t>
            </a:r>
            <a:r>
              <a:rPr lang="en-US" altLang="ko-KR" dirty="0"/>
              <a:t>(</a:t>
            </a:r>
            <a:r>
              <a:rPr lang="en-US" altLang="ko-KR" dirty="0" err="1"/>
              <a:t>somatotopical</a:t>
            </a:r>
            <a:r>
              <a:rPr lang="en-US" altLang="ko-KR" dirty="0"/>
              <a:t> arrangement)</a:t>
            </a:r>
            <a:r>
              <a:rPr lang="ko-KR" altLang="en-US" dirty="0"/>
              <a:t>이 뚜렷하여 외측의 세포군은 원위부</a:t>
            </a:r>
            <a:r>
              <a:rPr lang="en-US" altLang="ko-KR" dirty="0"/>
              <a:t>(distal portion), </a:t>
            </a:r>
            <a:r>
              <a:rPr lang="ko-KR" altLang="en-US" dirty="0"/>
              <a:t>즉 사지</a:t>
            </a:r>
            <a:r>
              <a:rPr lang="en-US" altLang="ko-KR" dirty="0"/>
              <a:t>(limb)</a:t>
            </a:r>
            <a:r>
              <a:rPr lang="ko-KR" altLang="en-US" dirty="0"/>
              <a:t>의 근육을 지배하고</a:t>
            </a:r>
            <a:r>
              <a:rPr lang="en-US" altLang="ko-KR" dirty="0"/>
              <a:t>, </a:t>
            </a:r>
            <a:r>
              <a:rPr lang="ko-KR" altLang="en-US" dirty="0"/>
              <a:t>내측의 세포군은 근위부</a:t>
            </a:r>
            <a:r>
              <a:rPr lang="en-US" altLang="ko-KR" dirty="0"/>
              <a:t>(proximal portion), </a:t>
            </a:r>
            <a:r>
              <a:rPr lang="ko-KR" altLang="en-US" dirty="0"/>
              <a:t>즉 목과 동체의 근육을 지배하는 운동신경원이 분포하고 있습니다</a:t>
            </a:r>
            <a:r>
              <a:rPr lang="en-US" altLang="ko-KR" dirty="0"/>
              <a:t>. </a:t>
            </a:r>
            <a:endParaRPr lang="ko-KR" altLang="en-US" dirty="0"/>
          </a:p>
          <a:p>
            <a:r>
              <a:rPr lang="ko-KR" altLang="en-US" dirty="0"/>
              <a:t>또한 배쪽에서 등쪽으로는 외전근</a:t>
            </a:r>
            <a:r>
              <a:rPr lang="en-US" altLang="ko-KR" dirty="0"/>
              <a:t>(abductor), </a:t>
            </a:r>
            <a:r>
              <a:rPr lang="ko-KR" altLang="en-US" dirty="0"/>
              <a:t>신근</a:t>
            </a:r>
            <a:r>
              <a:rPr lang="en-US" altLang="ko-KR" dirty="0"/>
              <a:t>(extensor, </a:t>
            </a:r>
            <a:r>
              <a:rPr lang="ko-KR" altLang="en-US" dirty="0"/>
              <a:t>펴짐근</a:t>
            </a:r>
            <a:r>
              <a:rPr lang="en-US" altLang="ko-KR" dirty="0"/>
              <a:t>), </a:t>
            </a:r>
            <a:r>
              <a:rPr lang="ko-KR" altLang="en-US" dirty="0"/>
              <a:t>내전근</a:t>
            </a:r>
            <a:r>
              <a:rPr lang="en-US" altLang="ko-KR" dirty="0"/>
              <a:t>(adductor), </a:t>
            </a:r>
            <a:r>
              <a:rPr lang="ko-KR" altLang="en-US" dirty="0"/>
              <a:t>굴근 </a:t>
            </a:r>
            <a:r>
              <a:rPr lang="en-US" altLang="ko-KR" dirty="0"/>
              <a:t>(flexor, </a:t>
            </a:r>
            <a:r>
              <a:rPr lang="ko-KR" altLang="en-US" dirty="0"/>
              <a:t>굽힘근</a:t>
            </a:r>
            <a:r>
              <a:rPr lang="en-US" altLang="ko-KR" dirty="0"/>
              <a:t>)</a:t>
            </a:r>
            <a:r>
              <a:rPr lang="ko-KR" altLang="en-US" dirty="0"/>
              <a:t>의 순서로 근육을 지배하게 됩니다</a:t>
            </a:r>
            <a:r>
              <a:rPr lang="en-US" altLang="ko-KR" dirty="0"/>
              <a:t>.. </a:t>
            </a:r>
            <a:endParaRPr lang="ko-KR" altLang="en-US" dirty="0"/>
          </a:p>
          <a:p>
            <a:endParaRPr lang="ko-KR" altLang="en-US" dirty="0"/>
          </a:p>
          <a:p>
            <a:endParaRPr lang="en-US" altLang="ko-KR" dirty="0"/>
          </a:p>
          <a:p>
            <a:endParaRPr lang="ko-KR" altLang="en-US" dirty="0"/>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29486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7B8446D-FAC1-1F4E-868C-E07126EE849C}" type="slidenum">
              <a:rPr lang="en-US" altLang="ko-KR" sz="1000" b="0">
                <a:solidFill>
                  <a:schemeClr val="tx1"/>
                </a:solidFill>
              </a:rPr>
              <a:pPr/>
              <a:t>17</a:t>
            </a:fld>
            <a:endParaRPr lang="en-US" altLang="ko-KR" sz="1000" b="0">
              <a:solidFill>
                <a:schemeClr val="tx1"/>
              </a:solidFill>
            </a:endParaRPr>
          </a:p>
        </p:txBody>
      </p:sp>
      <p:sp>
        <p:nvSpPr>
          <p:cNvPr id="20482" name="Rectangle 2"/>
          <p:cNvSpPr>
            <a:spLocks noGrp="1" noRot="1" noChangeAspect="1" noChangeArrowheads="1" noTextEdit="1"/>
          </p:cNvSpPr>
          <p:nvPr>
            <p:ph type="sldImg"/>
          </p:nvPr>
        </p:nvSpPr>
        <p:spPr>
          <a:xfrm>
            <a:off x="395288" y="857250"/>
            <a:ext cx="6067425" cy="3413125"/>
          </a:xfrm>
          <a:ln cap="flat"/>
        </p:spPr>
      </p:sp>
      <p:sp>
        <p:nvSpPr>
          <p:cNvPr id="20483" name="Rectangle 3"/>
          <p:cNvSpPr>
            <a:spLocks noGrp="1" noChangeArrowheads="1"/>
          </p:cNvSpPr>
          <p:nvPr>
            <p:ph type="body" idx="1"/>
          </p:nvPr>
        </p:nvSpPr>
        <p:spPr>
          <a:ln/>
        </p:spPr>
        <p:txBody>
          <a:bodyPr/>
          <a:lstStyle/>
          <a:p>
            <a:pPr>
              <a:defRPr/>
            </a:pPr>
            <a:r>
              <a:rPr lang="ko-KR" altLang="en-US" dirty="0"/>
              <a:t>외수용기 </a:t>
            </a:r>
            <a:r>
              <a:rPr lang="en-US" altLang="ko-KR" dirty="0"/>
              <a:t>– </a:t>
            </a:r>
            <a:r>
              <a:rPr lang="ko-KR" altLang="en-US" dirty="0"/>
              <a:t>촉각</a:t>
            </a:r>
            <a:r>
              <a:rPr lang="en-US" altLang="ko-KR" dirty="0"/>
              <a:t>, </a:t>
            </a:r>
            <a:r>
              <a:rPr lang="ko-KR" altLang="en-US" dirty="0"/>
              <a:t>청각</a:t>
            </a:r>
            <a:r>
              <a:rPr lang="en-US" altLang="ko-KR" dirty="0"/>
              <a:t>, </a:t>
            </a:r>
            <a:r>
              <a:rPr lang="ko-KR" altLang="en-US" dirty="0" err="1"/>
              <a:t>시각등</a:t>
            </a:r>
            <a:r>
              <a:rPr lang="ko-KR" altLang="en-US" dirty="0"/>
              <a:t> 인체 외부에서 들어오는 자극 감지 </a:t>
            </a:r>
            <a:endParaRPr lang="en-US" altLang="ko-KR" dirty="0"/>
          </a:p>
          <a:p>
            <a:pPr>
              <a:defRPr/>
            </a:pPr>
            <a:r>
              <a:rPr lang="ko-KR" altLang="en-US" dirty="0"/>
              <a:t>내수용기 </a:t>
            </a:r>
            <a:r>
              <a:rPr lang="en-US" altLang="ko-KR" dirty="0"/>
              <a:t>– </a:t>
            </a:r>
            <a:r>
              <a:rPr lang="ko-KR" altLang="en-US" dirty="0"/>
              <a:t>위의 팽창 및 혈액 내 </a:t>
            </a:r>
            <a:r>
              <a:rPr lang="en-US" altLang="ko-KR" dirty="0"/>
              <a:t>PH</a:t>
            </a:r>
            <a:r>
              <a:rPr lang="en-US" altLang="ko-KR" baseline="0" dirty="0"/>
              <a:t> </a:t>
            </a:r>
            <a:r>
              <a:rPr lang="ko-KR" altLang="en-US" baseline="0" dirty="0"/>
              <a:t>변화 등 내부의 상황감지</a:t>
            </a:r>
            <a:endParaRPr lang="en-US" altLang="ko-KR" baseline="0" dirty="0"/>
          </a:p>
          <a:p>
            <a:pPr>
              <a:defRPr/>
            </a:pPr>
            <a:r>
              <a:rPr lang="ko-KR" altLang="en-US" baseline="0" dirty="0"/>
              <a:t>고유감각기 </a:t>
            </a:r>
            <a:r>
              <a:rPr lang="en-US" altLang="ko-KR" baseline="0" dirty="0"/>
              <a:t>– </a:t>
            </a:r>
            <a:r>
              <a:rPr lang="ko-KR" altLang="en-US" baseline="0" dirty="0"/>
              <a:t>신체 부위의 위치와 움직이는 속도 등의 자극을 수용 </a:t>
            </a:r>
            <a:endParaRPr lang="en-US" altLang="ko-KR" dirty="0"/>
          </a:p>
        </p:txBody>
      </p:sp>
    </p:spTree>
    <p:extLst>
      <p:ext uri="{BB962C8B-B14F-4D97-AF65-F5344CB8AC3E}">
        <p14:creationId xmlns:p14="http://schemas.microsoft.com/office/powerpoint/2010/main" val="86118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511BEAA-ECE2-E844-B3D7-C66B3DF8B990}" type="slidenum">
              <a:rPr lang="en-US" altLang="ko-KR" sz="1000" b="0">
                <a:solidFill>
                  <a:schemeClr val="tx1"/>
                </a:solidFill>
              </a:rPr>
              <a:pPr/>
              <a:t>18</a:t>
            </a:fld>
            <a:endParaRPr lang="en-US" altLang="ko-KR" sz="1000" b="0">
              <a:solidFill>
                <a:schemeClr val="tx1"/>
              </a:solidFill>
            </a:endParaRPr>
          </a:p>
        </p:txBody>
      </p:sp>
      <p:sp>
        <p:nvSpPr>
          <p:cNvPr id="22530" name="Rectangle 2"/>
          <p:cNvSpPr>
            <a:spLocks noGrp="1" noRot="1" noChangeAspect="1" noChangeArrowheads="1" noTextEdit="1"/>
          </p:cNvSpPr>
          <p:nvPr>
            <p:ph type="sldImg"/>
          </p:nvPr>
        </p:nvSpPr>
        <p:spPr>
          <a:xfrm>
            <a:off x="395288" y="857250"/>
            <a:ext cx="6067425" cy="3413125"/>
          </a:xfrm>
          <a:ln cap="flat"/>
        </p:spPr>
      </p:sp>
      <p:sp>
        <p:nvSpPr>
          <p:cNvPr id="22531" name="Rectangle 3"/>
          <p:cNvSpPr>
            <a:spLocks noGrp="1" noChangeArrowheads="1"/>
          </p:cNvSpPr>
          <p:nvPr>
            <p:ph type="body" idx="1"/>
          </p:nvPr>
        </p:nvSpPr>
        <p:spPr>
          <a:ln/>
        </p:spPr>
        <p:txBody>
          <a:bodyPr/>
          <a:lstStyle/>
          <a:p>
            <a:pPr marL="0" marR="0" indent="0" algn="l" defTabSz="914400" rtl="0" eaLnBrk="0" fontAlgn="base" latinLnBrk="0" hangingPunct="0">
              <a:lnSpc>
                <a:spcPct val="90000"/>
              </a:lnSpc>
              <a:spcBef>
                <a:spcPct val="40000"/>
              </a:spcBef>
              <a:spcAft>
                <a:spcPct val="0"/>
              </a:spcAft>
              <a:buClrTx/>
              <a:buSzTx/>
              <a:buFontTx/>
              <a:buNone/>
              <a:tabLst/>
              <a:defRPr/>
            </a:pPr>
            <a:r>
              <a:rPr lang="ko-KR" altLang="en-US" dirty="0" err="1"/>
              <a:t>등쪽기둥</a:t>
            </a:r>
            <a:r>
              <a:rPr lang="en-US" altLang="ko-KR" dirty="0"/>
              <a:t>-</a:t>
            </a:r>
            <a:r>
              <a:rPr lang="ko-KR" altLang="en-US" dirty="0" err="1"/>
              <a:t>안쪽섬유띠경로</a:t>
            </a:r>
            <a:r>
              <a:rPr lang="ko-KR" altLang="en-US" dirty="0"/>
              <a:t> </a:t>
            </a:r>
            <a:endParaRPr lang="en-US" altLang="ko-KR" dirty="0"/>
          </a:p>
          <a:p>
            <a:pPr>
              <a:defRPr/>
            </a:pPr>
            <a:r>
              <a:rPr lang="ko-KR" altLang="en-US" dirty="0" err="1"/>
              <a:t>척수시상로</a:t>
            </a:r>
            <a:r>
              <a:rPr lang="en-US" altLang="ko-KR" dirty="0"/>
              <a:t>-</a:t>
            </a:r>
            <a:r>
              <a:rPr lang="ko-KR" altLang="en-US" dirty="0" err="1"/>
              <a:t>척수망상체로</a:t>
            </a:r>
            <a:endParaRPr lang="en-US" altLang="ko-KR" dirty="0"/>
          </a:p>
          <a:p>
            <a:pPr>
              <a:defRPr/>
            </a:pPr>
            <a:endParaRPr lang="en-US" altLang="ko-KR" dirty="0"/>
          </a:p>
        </p:txBody>
      </p:sp>
    </p:spTree>
    <p:extLst>
      <p:ext uri="{BB962C8B-B14F-4D97-AF65-F5344CB8AC3E}">
        <p14:creationId xmlns:p14="http://schemas.microsoft.com/office/powerpoint/2010/main" val="4668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EAA3C90-3A92-B544-9252-4DC04F3394AD}" type="slidenum">
              <a:rPr lang="en-US" altLang="ko-KR" sz="1000" b="0">
                <a:solidFill>
                  <a:schemeClr val="tx1"/>
                </a:solidFill>
              </a:rPr>
              <a:pPr/>
              <a:t>19</a:t>
            </a:fld>
            <a:endParaRPr lang="en-US" altLang="ko-KR" sz="1000" b="0">
              <a:solidFill>
                <a:schemeClr val="tx1"/>
              </a:solidFill>
            </a:endParaRPr>
          </a:p>
        </p:txBody>
      </p:sp>
      <p:sp>
        <p:nvSpPr>
          <p:cNvPr id="24578" name="Rectangle 2"/>
          <p:cNvSpPr>
            <a:spLocks noGrp="1" noRot="1" noChangeAspect="1" noChangeArrowheads="1" noTextEdit="1"/>
          </p:cNvSpPr>
          <p:nvPr>
            <p:ph type="sldImg"/>
          </p:nvPr>
        </p:nvSpPr>
        <p:spPr>
          <a:xfrm>
            <a:off x="395288" y="857250"/>
            <a:ext cx="6067425" cy="3413125"/>
          </a:xfrm>
          <a:ln cap="flat"/>
        </p:spPr>
      </p:sp>
      <p:sp>
        <p:nvSpPr>
          <p:cNvPr id="24579" name="Rectangle 3"/>
          <p:cNvSpPr>
            <a:spLocks noGrp="1" noChangeArrowheads="1"/>
          </p:cNvSpPr>
          <p:nvPr>
            <p:ph type="body" idx="1"/>
          </p:nvPr>
        </p:nvSpPr>
        <p:spPr>
          <a:ln/>
        </p:spPr>
        <p:txBody>
          <a:bodyPr/>
          <a:lstStyle/>
          <a:p>
            <a:pPr>
              <a:defRPr/>
            </a:pPr>
            <a:r>
              <a:rPr lang="en-US" altLang="ko-KR" dirty="0"/>
              <a:t>Internal arcuate</a:t>
            </a:r>
            <a:r>
              <a:rPr lang="en-US" altLang="ko-KR" baseline="0" dirty="0"/>
              <a:t> fiber (</a:t>
            </a:r>
            <a:r>
              <a:rPr lang="ko-KR" altLang="en-US" baseline="0" dirty="0" err="1"/>
              <a:t>속활꼴섬유</a:t>
            </a:r>
            <a:r>
              <a:rPr lang="en-US" altLang="ko-KR" baseline="0" dirty="0"/>
              <a:t>)</a:t>
            </a:r>
          </a:p>
          <a:p>
            <a:pPr>
              <a:defRPr/>
            </a:pPr>
            <a:r>
              <a:rPr lang="en-US" altLang="ko-KR" dirty="0" err="1"/>
              <a:t>Lemniscal</a:t>
            </a:r>
            <a:r>
              <a:rPr lang="en-US" altLang="ko-KR" baseline="0" dirty="0"/>
              <a:t> (</a:t>
            </a:r>
            <a:r>
              <a:rPr lang="ko-KR" altLang="en-US" baseline="0" dirty="0"/>
              <a:t>안쪽 </a:t>
            </a:r>
            <a:r>
              <a:rPr lang="ko-KR" altLang="en-US" baseline="0" dirty="0" err="1"/>
              <a:t>섬유띠</a:t>
            </a:r>
            <a:r>
              <a:rPr lang="en-US" altLang="ko-KR" baseline="0" dirty="0"/>
              <a:t>) </a:t>
            </a:r>
            <a:endParaRPr lang="en-US" altLang="ko-KR" dirty="0"/>
          </a:p>
        </p:txBody>
      </p:sp>
    </p:spTree>
    <p:extLst>
      <p:ext uri="{BB962C8B-B14F-4D97-AF65-F5344CB8AC3E}">
        <p14:creationId xmlns:p14="http://schemas.microsoft.com/office/powerpoint/2010/main" val="318378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FC618CB-A1C7-444C-A9D4-996FC4AFDA92}" type="slidenum">
              <a:rPr lang="en-US" altLang="ko-KR" sz="1000" b="0">
                <a:solidFill>
                  <a:schemeClr val="tx1"/>
                </a:solidFill>
              </a:rPr>
              <a:pPr/>
              <a:t>20</a:t>
            </a:fld>
            <a:endParaRPr lang="en-US" altLang="ko-KR" sz="1000" b="0">
              <a:solidFill>
                <a:schemeClr val="tx1"/>
              </a:solidFill>
            </a:endParaRPr>
          </a:p>
        </p:txBody>
      </p:sp>
      <p:sp>
        <p:nvSpPr>
          <p:cNvPr id="26626" name="Rectangle 2"/>
          <p:cNvSpPr>
            <a:spLocks noGrp="1" noRot="1" noChangeAspect="1" noChangeArrowheads="1" noTextEdit="1"/>
          </p:cNvSpPr>
          <p:nvPr>
            <p:ph type="sldImg"/>
          </p:nvPr>
        </p:nvSpPr>
        <p:spPr>
          <a:xfrm>
            <a:off x="395288" y="857250"/>
            <a:ext cx="6067425" cy="3413125"/>
          </a:xfrm>
          <a:ln cap="flat"/>
        </p:spPr>
      </p:sp>
      <p:sp>
        <p:nvSpPr>
          <p:cNvPr id="26627" name="Rectangle 3"/>
          <p:cNvSpPr>
            <a:spLocks noGrp="1" noChangeArrowheads="1"/>
          </p:cNvSpPr>
          <p:nvPr>
            <p:ph type="body" idx="1"/>
          </p:nvPr>
        </p:nvSpPr>
        <p:spPr>
          <a:ln/>
        </p:spPr>
        <p:txBody>
          <a:bodyPr/>
          <a:lstStyle/>
          <a:p>
            <a:pPr>
              <a:defRPr/>
            </a:pPr>
            <a:r>
              <a:rPr lang="en-US" altLang="ko-KR" dirty="0"/>
              <a:t>Internal arcuate fibers are the axons of second-order neurons contained within the gracile and cuneate nuclei of the medulla oblongata.</a:t>
            </a:r>
          </a:p>
        </p:txBody>
      </p:sp>
    </p:spTree>
    <p:extLst>
      <p:ext uri="{BB962C8B-B14F-4D97-AF65-F5344CB8AC3E}">
        <p14:creationId xmlns:p14="http://schemas.microsoft.com/office/powerpoint/2010/main" val="83550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95288" y="857250"/>
            <a:ext cx="6067425" cy="34131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3FF6B77-8CCE-2C43-A682-2F86FFA98BF6}" type="slidenum">
              <a:rPr lang="en-US" altLang="ko-KR" smtClean="0"/>
              <a:pPr/>
              <a:t>22</a:t>
            </a:fld>
            <a:endParaRPr lang="en-US" altLang="ko-KR"/>
          </a:p>
        </p:txBody>
      </p:sp>
    </p:spTree>
    <p:extLst>
      <p:ext uri="{BB962C8B-B14F-4D97-AF65-F5344CB8AC3E}">
        <p14:creationId xmlns:p14="http://schemas.microsoft.com/office/powerpoint/2010/main" val="276918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346C782-D07F-8F44-8D08-835613BC08D3}" type="slidenum">
              <a:rPr lang="en-US" altLang="ko-KR" sz="1000" b="0">
                <a:solidFill>
                  <a:schemeClr val="tx1"/>
                </a:solidFill>
              </a:rPr>
              <a:pPr/>
              <a:t>23</a:t>
            </a:fld>
            <a:endParaRPr lang="en-US" altLang="ko-KR" sz="1000" b="0">
              <a:solidFill>
                <a:schemeClr val="tx1"/>
              </a:solidFill>
            </a:endParaRPr>
          </a:p>
        </p:txBody>
      </p:sp>
      <p:sp>
        <p:nvSpPr>
          <p:cNvPr id="28674" name="Rectangle 2"/>
          <p:cNvSpPr>
            <a:spLocks noGrp="1" noRot="1" noChangeAspect="1" noChangeArrowheads="1" noTextEdit="1"/>
          </p:cNvSpPr>
          <p:nvPr>
            <p:ph type="sldImg"/>
          </p:nvPr>
        </p:nvSpPr>
        <p:spPr>
          <a:xfrm>
            <a:off x="395288" y="857250"/>
            <a:ext cx="6067425" cy="3413125"/>
          </a:xfrm>
          <a:ln cap="flat"/>
        </p:spPr>
      </p:sp>
      <p:sp>
        <p:nvSpPr>
          <p:cNvPr id="2867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14472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EDC3AF7-EF2C-6148-9F13-2456C81BFEB4}" type="slidenum">
              <a:rPr lang="en-US" altLang="ko-KR" sz="1000" b="0">
                <a:solidFill>
                  <a:schemeClr val="tx1"/>
                </a:solidFill>
              </a:rPr>
              <a:pPr/>
              <a:t>24</a:t>
            </a:fld>
            <a:endParaRPr lang="en-US" altLang="ko-KR" sz="1000" b="0">
              <a:solidFill>
                <a:schemeClr val="tx1"/>
              </a:solidFill>
            </a:endParaRPr>
          </a:p>
        </p:txBody>
      </p:sp>
      <p:sp>
        <p:nvSpPr>
          <p:cNvPr id="30722" name="Rectangle 2"/>
          <p:cNvSpPr>
            <a:spLocks noGrp="1" noRot="1" noChangeAspect="1" noChangeArrowheads="1" noTextEdit="1"/>
          </p:cNvSpPr>
          <p:nvPr>
            <p:ph type="sldImg"/>
          </p:nvPr>
        </p:nvSpPr>
        <p:spPr>
          <a:xfrm>
            <a:off x="395288" y="857250"/>
            <a:ext cx="6067425" cy="3413125"/>
          </a:xfrm>
          <a:ln cap="flat"/>
        </p:spPr>
      </p:sp>
      <p:sp>
        <p:nvSpPr>
          <p:cNvPr id="307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9894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19B578-9EC5-B341-9AEE-88F385A29DCC}" type="slidenum">
              <a:rPr lang="en-US" altLang="ko-KR" sz="1000" b="0">
                <a:solidFill>
                  <a:schemeClr val="tx1"/>
                </a:solidFill>
              </a:rPr>
              <a:pPr/>
              <a:t>25</a:t>
            </a:fld>
            <a:endParaRPr lang="en-US" altLang="ko-KR" sz="1000" b="0">
              <a:solidFill>
                <a:schemeClr val="tx1"/>
              </a:solidFill>
            </a:endParaRPr>
          </a:p>
        </p:txBody>
      </p:sp>
      <p:sp>
        <p:nvSpPr>
          <p:cNvPr id="32770" name="Rectangle 2"/>
          <p:cNvSpPr>
            <a:spLocks noGrp="1" noRot="1" noChangeAspect="1" noChangeArrowheads="1" noTextEdit="1"/>
          </p:cNvSpPr>
          <p:nvPr>
            <p:ph type="sldImg"/>
          </p:nvPr>
        </p:nvSpPr>
        <p:spPr>
          <a:xfrm>
            <a:off x="395288" y="857250"/>
            <a:ext cx="6067425" cy="3413125"/>
          </a:xfrm>
          <a:ln cap="flat"/>
        </p:spPr>
      </p:sp>
      <p:sp>
        <p:nvSpPr>
          <p:cNvPr id="3277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91964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67009C4-158D-FD43-8C0D-28A078B1E79D}" type="slidenum">
              <a:rPr lang="en-US" altLang="ko-KR" sz="1000" b="0">
                <a:solidFill>
                  <a:schemeClr val="tx1"/>
                </a:solidFill>
              </a:rPr>
              <a:pPr/>
              <a:t>28</a:t>
            </a:fld>
            <a:endParaRPr lang="en-US" altLang="ko-KR" sz="1000" b="0">
              <a:solidFill>
                <a:schemeClr val="tx1"/>
              </a:solidFill>
            </a:endParaRPr>
          </a:p>
        </p:txBody>
      </p:sp>
      <p:sp>
        <p:nvSpPr>
          <p:cNvPr id="34818" name="Rectangle 2"/>
          <p:cNvSpPr>
            <a:spLocks noGrp="1" noRot="1" noChangeAspect="1" noChangeArrowheads="1" noTextEdit="1"/>
          </p:cNvSpPr>
          <p:nvPr>
            <p:ph type="sldImg"/>
          </p:nvPr>
        </p:nvSpPr>
        <p:spPr>
          <a:xfrm>
            <a:off x="395288" y="857250"/>
            <a:ext cx="6067425" cy="3413125"/>
          </a:xfrm>
          <a:ln cap="flat"/>
        </p:spPr>
      </p:sp>
      <p:sp>
        <p:nvSpPr>
          <p:cNvPr id="348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45957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8E837DE-A0E4-884B-AA0A-440F73184C24}" type="slidenum">
              <a:rPr lang="en-US" altLang="ko-KR" sz="1000" b="0">
                <a:solidFill>
                  <a:schemeClr val="tx1"/>
                </a:solidFill>
              </a:rPr>
              <a:pPr/>
              <a:t>4</a:t>
            </a:fld>
            <a:endParaRPr lang="en-US" altLang="ko-KR" sz="1000" b="0">
              <a:solidFill>
                <a:schemeClr val="tx1"/>
              </a:solidFill>
            </a:endParaRPr>
          </a:p>
        </p:txBody>
      </p:sp>
      <p:sp>
        <p:nvSpPr>
          <p:cNvPr id="8194" name="Rectangle 2"/>
          <p:cNvSpPr>
            <a:spLocks noGrp="1" noRot="1" noChangeAspect="1" noChangeArrowheads="1" noTextEdit="1"/>
          </p:cNvSpPr>
          <p:nvPr>
            <p:ph type="sldImg"/>
          </p:nvPr>
        </p:nvSpPr>
        <p:spPr>
          <a:xfrm>
            <a:off x="395288" y="857250"/>
            <a:ext cx="6067425" cy="3413125"/>
          </a:xfrm>
          <a:ln cap="flat"/>
        </p:spPr>
      </p:sp>
      <p:sp>
        <p:nvSpPr>
          <p:cNvPr id="819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74866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0AAFF25-B374-CD4A-B2FC-B2035C0B30F2}" type="slidenum">
              <a:rPr lang="en-US" altLang="ko-KR" sz="1000" b="0">
                <a:solidFill>
                  <a:schemeClr val="tx1"/>
                </a:solidFill>
              </a:rPr>
              <a:pPr/>
              <a:t>29</a:t>
            </a:fld>
            <a:endParaRPr lang="en-US" altLang="ko-KR" sz="1000" b="0">
              <a:solidFill>
                <a:schemeClr val="tx1"/>
              </a:solidFill>
            </a:endParaRPr>
          </a:p>
        </p:txBody>
      </p:sp>
      <p:sp>
        <p:nvSpPr>
          <p:cNvPr id="36866" name="Rectangle 2"/>
          <p:cNvSpPr>
            <a:spLocks noGrp="1" noRot="1" noChangeAspect="1" noChangeArrowheads="1" noTextEdit="1"/>
          </p:cNvSpPr>
          <p:nvPr>
            <p:ph type="sldImg"/>
          </p:nvPr>
        </p:nvSpPr>
        <p:spPr>
          <a:xfrm>
            <a:off x="395288" y="857250"/>
            <a:ext cx="6067425" cy="3413125"/>
          </a:xfrm>
          <a:ln cap="flat"/>
        </p:spPr>
      </p:sp>
      <p:sp>
        <p:nvSpPr>
          <p:cNvPr id="36867" name="Rectangle 3"/>
          <p:cNvSpPr>
            <a:spLocks noGrp="1" noChangeArrowheads="1"/>
          </p:cNvSpPr>
          <p:nvPr>
            <p:ph type="body" idx="1"/>
          </p:nvPr>
        </p:nvSpPr>
        <p:spPr>
          <a:ln/>
        </p:spPr>
        <p:txBody>
          <a:bodyPr/>
          <a:lstStyle/>
          <a:p>
            <a:pPr>
              <a:defRPr/>
            </a:pPr>
            <a:endParaRPr lang="en-US" altLang="ko-KR" dirty="0"/>
          </a:p>
        </p:txBody>
      </p:sp>
    </p:spTree>
    <p:extLst>
      <p:ext uri="{BB962C8B-B14F-4D97-AF65-F5344CB8AC3E}">
        <p14:creationId xmlns:p14="http://schemas.microsoft.com/office/powerpoint/2010/main" val="12768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F53FB06-0D03-5349-859B-269CE17C4207}" type="slidenum">
              <a:rPr lang="en-US" altLang="ko-KR" sz="1000" b="0">
                <a:solidFill>
                  <a:schemeClr val="tx1"/>
                </a:solidFill>
              </a:rPr>
              <a:pPr/>
              <a:t>30</a:t>
            </a:fld>
            <a:endParaRPr lang="en-US" altLang="ko-KR" sz="1000" b="0">
              <a:solidFill>
                <a:schemeClr val="tx1"/>
              </a:solidFill>
            </a:endParaRPr>
          </a:p>
        </p:txBody>
      </p:sp>
      <p:sp>
        <p:nvSpPr>
          <p:cNvPr id="38914" name="Rectangle 2"/>
          <p:cNvSpPr>
            <a:spLocks noGrp="1" noRot="1" noChangeAspect="1" noChangeArrowheads="1" noTextEdit="1"/>
          </p:cNvSpPr>
          <p:nvPr>
            <p:ph type="sldImg"/>
          </p:nvPr>
        </p:nvSpPr>
        <p:spPr>
          <a:xfrm>
            <a:off x="395288" y="857250"/>
            <a:ext cx="6067425" cy="3413125"/>
          </a:xfrm>
          <a:ln cap="flat"/>
        </p:spPr>
      </p:sp>
      <p:sp>
        <p:nvSpPr>
          <p:cNvPr id="38915" name="Rectangle 3"/>
          <p:cNvSpPr>
            <a:spLocks noGrp="1" noChangeArrowheads="1"/>
          </p:cNvSpPr>
          <p:nvPr>
            <p:ph type="body" idx="1"/>
          </p:nvPr>
        </p:nvSpPr>
        <p:spPr>
          <a:ln/>
        </p:spPr>
        <p:txBody>
          <a:bodyPr/>
          <a:lstStyle/>
          <a:p>
            <a:r>
              <a:rPr lang="en-US" altLang="ko-KR" dirty="0"/>
              <a:t>Anterior – ventral : </a:t>
            </a:r>
            <a:r>
              <a:rPr lang="en-US" altLang="ko-KR" b="1" i="1" dirty="0"/>
              <a:t>cross to the opposite side of the body first in the spinal cord </a:t>
            </a:r>
            <a:r>
              <a:rPr lang="en-US" altLang="ko-KR" dirty="0"/>
              <a:t>as part of </a:t>
            </a:r>
            <a:r>
              <a:rPr lang="en-US" altLang="ko-KR" b="1" i="1" dirty="0"/>
              <a:t>the anterior white commissure</a:t>
            </a:r>
            <a:r>
              <a:rPr lang="en-US" altLang="ko-KR" dirty="0"/>
              <a:t> and </a:t>
            </a:r>
            <a:r>
              <a:rPr lang="en-US" altLang="ko-KR" b="1" i="1" dirty="0"/>
              <a:t>then cross again to end in the cerebellum (referred to as a "double cross")</a:t>
            </a:r>
            <a:r>
              <a:rPr lang="en-US" altLang="ko-KR" dirty="0"/>
              <a:t>, </a:t>
            </a:r>
          </a:p>
          <a:p>
            <a:r>
              <a:rPr lang="en-US" altLang="ko-KR" b="1" i="1" dirty="0"/>
              <a:t>The ventral tract (under L2/L3) </a:t>
            </a:r>
            <a:r>
              <a:rPr lang="en-US" altLang="ko-KR" dirty="0"/>
              <a:t>gets its proprioceptive/fine touch/vibration information from a first order neuron, with its cell body in a dorsal ganglion. The axon runs via the fila </a:t>
            </a:r>
            <a:r>
              <a:rPr lang="en-US" altLang="ko-KR" dirty="0" err="1"/>
              <a:t>radicularia</a:t>
            </a:r>
            <a:r>
              <a:rPr lang="en-US" altLang="ko-KR" dirty="0"/>
              <a:t> to the dorsal horn of the grey matter. There it makes a synapse with the dendrites of two neurons: they send their axons bilaterally to the ventral border of the lateral funiculi. The ventral spinocerebellar tract then enters the cerebellum via the superior cerebellar peduncle. </a:t>
            </a:r>
          </a:p>
          <a:p>
            <a:endParaRPr lang="en-US" altLang="ko-KR" dirty="0"/>
          </a:p>
          <a:p>
            <a:r>
              <a:rPr lang="en-US" altLang="ko-KR" dirty="0"/>
              <a:t>Posterior – dorsal : proprioceptive information from muscle spindles and Golgi tendon organs of </a:t>
            </a:r>
            <a:r>
              <a:rPr lang="en-US" altLang="ko-KR" sz="1800" b="1" i="1" dirty="0">
                <a:solidFill>
                  <a:schemeClr val="tx2"/>
                </a:solidFill>
              </a:rPr>
              <a:t>ipsilateral part of trunk and lower limb</a:t>
            </a:r>
            <a:r>
              <a:rPr lang="en-US" altLang="ko-KR" dirty="0">
                <a:solidFill>
                  <a:schemeClr val="tx2"/>
                </a:solidFill>
              </a:rPr>
              <a:t> </a:t>
            </a:r>
            <a:r>
              <a:rPr lang="en-US" altLang="ko-KR" b="1" i="1" dirty="0">
                <a:solidFill>
                  <a:schemeClr val="tx2"/>
                </a:solidFill>
              </a:rPr>
              <a:t>(C8 - L2/L3).</a:t>
            </a:r>
          </a:p>
          <a:p>
            <a:r>
              <a:rPr lang="en-US" altLang="ko-KR" b="1" i="1" dirty="0"/>
              <a:t>central processes of dorsal root ganglia </a:t>
            </a:r>
            <a:r>
              <a:rPr lang="en-US" altLang="ko-KR" dirty="0"/>
              <a:t>(first order neurons) </a:t>
            </a:r>
            <a:r>
              <a:rPr lang="en-US" altLang="ko-KR" dirty="0">
                <a:sym typeface="Wingdings" charset="2"/>
              </a:rPr>
              <a:t> </a:t>
            </a:r>
            <a:r>
              <a:rPr lang="en-US" altLang="ko-KR" dirty="0"/>
              <a:t> second order neurons of </a:t>
            </a:r>
            <a:r>
              <a:rPr lang="en-US" altLang="ko-KR" b="1" i="1" dirty="0"/>
              <a:t>Clarke's nucleus </a:t>
            </a:r>
            <a:r>
              <a:rPr lang="en-US" altLang="ko-KR" dirty="0">
                <a:sym typeface="Wingdings" charset="2"/>
              </a:rPr>
              <a:t> </a:t>
            </a:r>
            <a:r>
              <a:rPr lang="en-US" altLang="ko-KR" b="1" i="1" dirty="0" err="1"/>
              <a:t>posteriolateral</a:t>
            </a:r>
            <a:r>
              <a:rPr lang="en-US" altLang="ko-KR" b="1" i="1" dirty="0"/>
              <a:t> funiculus </a:t>
            </a:r>
            <a:r>
              <a:rPr lang="en-US" altLang="ko-KR" b="1" i="1" dirty="0" err="1"/>
              <a:t>ipsilaterally</a:t>
            </a:r>
            <a:r>
              <a:rPr lang="en-US" altLang="ko-KR" dirty="0"/>
              <a:t>. The fibers continue to course through the medulla oblongata and the pons of the midbrain, at which point they pass through the inferior cerebellar peduncle and into the cerebellum, where unconscious proprioceptive information is processed. This tract involves two neurons and ends up on the same side of the body.</a:t>
            </a:r>
          </a:p>
          <a:p>
            <a:endParaRPr lang="en-US" altLang="ko-KR" dirty="0"/>
          </a:p>
        </p:txBody>
      </p:sp>
    </p:spTree>
    <p:extLst>
      <p:ext uri="{BB962C8B-B14F-4D97-AF65-F5344CB8AC3E}">
        <p14:creationId xmlns:p14="http://schemas.microsoft.com/office/powerpoint/2010/main" val="223326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6694328E-7FE9-CC4F-9B8C-74A4414142D2}" type="slidenum">
              <a:rPr lang="en-US" altLang="ko-KR" sz="1000" b="0">
                <a:solidFill>
                  <a:schemeClr val="tx1"/>
                </a:solidFill>
              </a:rPr>
              <a:pPr/>
              <a:t>32</a:t>
            </a:fld>
            <a:endParaRPr lang="en-US" altLang="ko-KR" sz="1000" b="0">
              <a:solidFill>
                <a:schemeClr val="tx1"/>
              </a:solidFill>
            </a:endParaRPr>
          </a:p>
        </p:txBody>
      </p:sp>
      <p:sp>
        <p:nvSpPr>
          <p:cNvPr id="40962" name="Rectangle 2"/>
          <p:cNvSpPr>
            <a:spLocks noGrp="1" noRot="1" noChangeAspect="1" noChangeArrowheads="1" noTextEdit="1"/>
          </p:cNvSpPr>
          <p:nvPr>
            <p:ph type="sldImg"/>
          </p:nvPr>
        </p:nvSpPr>
        <p:spPr>
          <a:xfrm>
            <a:off x="395288" y="857250"/>
            <a:ext cx="6067425" cy="3413125"/>
          </a:xfrm>
          <a:ln cap="flat"/>
        </p:spPr>
      </p:sp>
      <p:sp>
        <p:nvSpPr>
          <p:cNvPr id="40963" name="Rectangle 3"/>
          <p:cNvSpPr>
            <a:spLocks noGrp="1" noChangeArrowheads="1"/>
          </p:cNvSpPr>
          <p:nvPr>
            <p:ph type="body" idx="1"/>
          </p:nvPr>
        </p:nvSpPr>
        <p:spPr>
          <a:ln/>
        </p:spPr>
        <p:txBody>
          <a:bodyPr/>
          <a:lstStyle/>
          <a:p>
            <a:r>
              <a:rPr lang="ko-KR" altLang="en-US" dirty="0" err="1"/>
              <a:t>피직척수로</a:t>
            </a:r>
            <a:r>
              <a:rPr lang="ko-KR" altLang="en-US" dirty="0"/>
              <a:t> </a:t>
            </a:r>
            <a:endParaRPr lang="en-US" altLang="ko-KR" dirty="0"/>
          </a:p>
          <a:p>
            <a:endParaRPr lang="en-US" altLang="ko-KR" dirty="0"/>
          </a:p>
          <a:p>
            <a:r>
              <a:rPr lang="en-US" altLang="ko-KR" dirty="0"/>
              <a:t>50% </a:t>
            </a:r>
            <a:r>
              <a:rPr lang="ko-KR" altLang="en-US" dirty="0"/>
              <a:t>만이 </a:t>
            </a:r>
            <a:r>
              <a:rPr lang="en-US" altLang="ko-KR" dirty="0"/>
              <a:t>primary motor cortex </a:t>
            </a:r>
            <a:r>
              <a:rPr lang="ko-KR" altLang="en-US" dirty="0"/>
              <a:t>에서 </a:t>
            </a:r>
            <a:r>
              <a:rPr lang="en-US" altLang="ko-KR" dirty="0"/>
              <a:t>origin </a:t>
            </a:r>
          </a:p>
          <a:p>
            <a:r>
              <a:rPr lang="en-US" altLang="ko-KR" dirty="0"/>
              <a:t>25%</a:t>
            </a:r>
            <a:r>
              <a:rPr lang="ko-KR" altLang="en-US" dirty="0"/>
              <a:t>는 </a:t>
            </a:r>
            <a:r>
              <a:rPr lang="en-US" altLang="ko-KR" dirty="0"/>
              <a:t>decussation </a:t>
            </a:r>
            <a:r>
              <a:rPr lang="ko-KR" altLang="en-US" dirty="0"/>
              <a:t>하지 않고 내려간다</a:t>
            </a:r>
            <a:r>
              <a:rPr lang="en-US" altLang="ko-KR" dirty="0"/>
              <a:t>.</a:t>
            </a:r>
            <a:r>
              <a:rPr lang="ko-KR" altLang="en-US" dirty="0"/>
              <a:t> </a:t>
            </a:r>
            <a:r>
              <a:rPr lang="en-US" altLang="ko-KR" dirty="0"/>
              <a:t>(20% - anterior white column of spinal cord, anterior </a:t>
            </a:r>
            <a:r>
              <a:rPr lang="en-US" altLang="ko-KR" dirty="0" err="1"/>
              <a:t>corticospinal</a:t>
            </a:r>
            <a:r>
              <a:rPr lang="en-US" altLang="ko-KR" dirty="0"/>
              <a:t> tract, 5% - lateral </a:t>
            </a:r>
            <a:r>
              <a:rPr lang="en-US" altLang="ko-KR" dirty="0" err="1"/>
              <a:t>corticospinal</a:t>
            </a:r>
            <a:r>
              <a:rPr lang="en-US" altLang="ko-KR" dirty="0"/>
              <a:t> tract </a:t>
            </a:r>
            <a:r>
              <a:rPr lang="ko-KR" altLang="en-US" dirty="0"/>
              <a:t>따라서 하행 </a:t>
            </a:r>
            <a:r>
              <a:rPr lang="ko-KR" altLang="en-US" dirty="0">
                <a:sym typeface="Wingdings" charset="2"/>
              </a:rPr>
              <a:t>반대편 </a:t>
            </a:r>
            <a:r>
              <a:rPr lang="en-US" altLang="ko-KR" dirty="0">
                <a:sym typeface="Wingdings" charset="2"/>
              </a:rPr>
              <a:t>cross) </a:t>
            </a:r>
            <a:endParaRPr lang="en-US" altLang="ko-KR" dirty="0"/>
          </a:p>
          <a:p>
            <a:r>
              <a:rPr lang="ko-KR" altLang="ko-KR" dirty="0"/>
              <a:t>1</a:t>
            </a:r>
            <a:r>
              <a:rPr lang="en-US" altLang="ko-KR" dirty="0"/>
              <a:t>0%</a:t>
            </a:r>
            <a:r>
              <a:rPr lang="ko-KR" altLang="en-US" dirty="0"/>
              <a:t> 만이 </a:t>
            </a:r>
            <a:r>
              <a:rPr lang="en-US" altLang="ko-KR" dirty="0"/>
              <a:t>direct </a:t>
            </a:r>
            <a:r>
              <a:rPr lang="ko-KR" altLang="en-US" dirty="0"/>
              <a:t>하게 </a:t>
            </a:r>
            <a:r>
              <a:rPr lang="en-US" altLang="ko-KR" dirty="0"/>
              <a:t>anterior horn cell </a:t>
            </a:r>
            <a:r>
              <a:rPr lang="ko-KR" altLang="en-US" dirty="0"/>
              <a:t>과 </a:t>
            </a:r>
            <a:r>
              <a:rPr lang="en-US" altLang="ko-KR" dirty="0"/>
              <a:t>synapse, </a:t>
            </a:r>
            <a:r>
              <a:rPr lang="ko-KR" altLang="en-US" dirty="0"/>
              <a:t>대부분 </a:t>
            </a:r>
            <a:r>
              <a:rPr lang="en-US" altLang="ko-KR" dirty="0"/>
              <a:t>interneuron </a:t>
            </a:r>
            <a:r>
              <a:rPr lang="ko-KR" altLang="en-US" dirty="0"/>
              <a:t>에 </a:t>
            </a:r>
            <a:r>
              <a:rPr lang="en-US" altLang="ko-KR" dirty="0"/>
              <a:t>synapse </a:t>
            </a:r>
          </a:p>
        </p:txBody>
      </p:sp>
    </p:spTree>
    <p:extLst>
      <p:ext uri="{BB962C8B-B14F-4D97-AF65-F5344CB8AC3E}">
        <p14:creationId xmlns:p14="http://schemas.microsoft.com/office/powerpoint/2010/main" val="4218759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FA9362F-8BC9-1049-BD0F-E498C423CA97}" type="slidenum">
              <a:rPr lang="en-US" altLang="ko-KR" sz="1000" b="0">
                <a:solidFill>
                  <a:schemeClr val="tx1"/>
                </a:solidFill>
              </a:rPr>
              <a:pPr/>
              <a:t>33</a:t>
            </a:fld>
            <a:endParaRPr lang="en-US" altLang="ko-KR" sz="1000" b="0">
              <a:solidFill>
                <a:schemeClr val="tx1"/>
              </a:solidFill>
            </a:endParaRPr>
          </a:p>
        </p:txBody>
      </p:sp>
      <p:sp>
        <p:nvSpPr>
          <p:cNvPr id="43010" name="Rectangle 2"/>
          <p:cNvSpPr>
            <a:spLocks noGrp="1" noRot="1" noChangeAspect="1" noChangeArrowheads="1" noTextEdit="1"/>
          </p:cNvSpPr>
          <p:nvPr>
            <p:ph type="sldImg"/>
          </p:nvPr>
        </p:nvSpPr>
        <p:spPr>
          <a:xfrm>
            <a:off x="395288" y="857250"/>
            <a:ext cx="6067425" cy="3413125"/>
          </a:xfrm>
          <a:ln cap="flat"/>
        </p:spPr>
      </p:sp>
      <p:sp>
        <p:nvSpPr>
          <p:cNvPr id="430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4328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37107E2-A2E6-7242-A059-A5027CEF6980}" type="slidenum">
              <a:rPr lang="en-US" altLang="ko-KR" sz="1000" b="0">
                <a:solidFill>
                  <a:schemeClr val="tx1"/>
                </a:solidFill>
              </a:rPr>
              <a:pPr/>
              <a:t>35</a:t>
            </a:fld>
            <a:endParaRPr lang="en-US" altLang="ko-KR" sz="1000" b="0">
              <a:solidFill>
                <a:schemeClr val="tx1"/>
              </a:solidFill>
            </a:endParaRPr>
          </a:p>
        </p:txBody>
      </p:sp>
      <p:sp>
        <p:nvSpPr>
          <p:cNvPr id="45058" name="Rectangle 2"/>
          <p:cNvSpPr>
            <a:spLocks noGrp="1" noRot="1" noChangeAspect="1" noChangeArrowheads="1" noTextEdit="1"/>
          </p:cNvSpPr>
          <p:nvPr>
            <p:ph type="sldImg"/>
          </p:nvPr>
        </p:nvSpPr>
        <p:spPr>
          <a:xfrm>
            <a:off x="395288" y="857250"/>
            <a:ext cx="6067425" cy="3413125"/>
          </a:xfrm>
          <a:ln cap="flat"/>
        </p:spPr>
      </p:sp>
      <p:sp>
        <p:nvSpPr>
          <p:cNvPr id="4505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59696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2660FA7-4BAE-EA47-A652-106B9F30CEC9}" type="slidenum">
              <a:rPr lang="en-US" altLang="ko-KR" sz="1000" b="0">
                <a:solidFill>
                  <a:schemeClr val="tx1"/>
                </a:solidFill>
              </a:rPr>
              <a:pPr/>
              <a:t>36</a:t>
            </a:fld>
            <a:endParaRPr lang="en-US" altLang="ko-KR" sz="1000" b="0">
              <a:solidFill>
                <a:schemeClr val="tx1"/>
              </a:solidFill>
            </a:endParaRPr>
          </a:p>
        </p:txBody>
      </p:sp>
      <p:sp>
        <p:nvSpPr>
          <p:cNvPr id="47106" name="Rectangle 2"/>
          <p:cNvSpPr>
            <a:spLocks noGrp="1" noRot="1" noChangeAspect="1" noChangeArrowheads="1" noTextEdit="1"/>
          </p:cNvSpPr>
          <p:nvPr>
            <p:ph type="sldImg"/>
          </p:nvPr>
        </p:nvSpPr>
        <p:spPr>
          <a:xfrm>
            <a:off x="395288" y="857250"/>
            <a:ext cx="6067425" cy="3413125"/>
          </a:xfrm>
          <a:ln cap="flat"/>
        </p:spPr>
      </p:sp>
      <p:sp>
        <p:nvSpPr>
          <p:cNvPr id="4710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795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A3F6F00-FB30-2540-BEA4-6E585831C903}" type="slidenum">
              <a:rPr lang="en-US" altLang="ko-KR" sz="1000" b="0">
                <a:solidFill>
                  <a:schemeClr val="tx1"/>
                </a:solidFill>
              </a:rPr>
              <a:pPr/>
              <a:t>37</a:t>
            </a:fld>
            <a:endParaRPr lang="en-US" altLang="ko-KR" sz="1000" b="0">
              <a:solidFill>
                <a:schemeClr val="tx1"/>
              </a:solidFill>
            </a:endParaRPr>
          </a:p>
        </p:txBody>
      </p:sp>
      <p:sp>
        <p:nvSpPr>
          <p:cNvPr id="49154" name="Rectangle 2"/>
          <p:cNvSpPr>
            <a:spLocks noGrp="1" noRot="1" noChangeAspect="1" noChangeArrowheads="1" noTextEdit="1"/>
          </p:cNvSpPr>
          <p:nvPr>
            <p:ph type="sldImg"/>
          </p:nvPr>
        </p:nvSpPr>
        <p:spPr>
          <a:xfrm>
            <a:off x="395288" y="857250"/>
            <a:ext cx="6067425" cy="3413125"/>
          </a:xfrm>
          <a:ln cap="flat"/>
        </p:spPr>
      </p:sp>
      <p:sp>
        <p:nvSpPr>
          <p:cNvPr id="4915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2697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AC1AAD4-DD2F-0F44-90A7-DCADE41553FE}" type="slidenum">
              <a:rPr lang="en-US" altLang="ko-KR" sz="1000" b="0">
                <a:solidFill>
                  <a:schemeClr val="tx1"/>
                </a:solidFill>
              </a:rPr>
              <a:pPr/>
              <a:t>38</a:t>
            </a:fld>
            <a:endParaRPr lang="en-US" altLang="ko-KR" sz="1000" b="0">
              <a:solidFill>
                <a:schemeClr val="tx1"/>
              </a:solidFill>
            </a:endParaRPr>
          </a:p>
        </p:txBody>
      </p:sp>
      <p:sp>
        <p:nvSpPr>
          <p:cNvPr id="51202" name="Rectangle 2"/>
          <p:cNvSpPr>
            <a:spLocks noGrp="1" noRot="1" noChangeAspect="1" noChangeArrowheads="1" noTextEdit="1"/>
          </p:cNvSpPr>
          <p:nvPr>
            <p:ph type="sldImg"/>
          </p:nvPr>
        </p:nvSpPr>
        <p:spPr>
          <a:xfrm>
            <a:off x="395288" y="857250"/>
            <a:ext cx="6067425" cy="3413125"/>
          </a:xfrm>
          <a:ln cap="flat"/>
        </p:spPr>
      </p:sp>
      <p:sp>
        <p:nvSpPr>
          <p:cNvPr id="5120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815393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40</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4990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B5DB4E3-5E1D-BD4B-9B8A-85BA98E786D1}" type="slidenum">
              <a:rPr lang="en-US" altLang="ko-KR" sz="1000" b="0">
                <a:solidFill>
                  <a:schemeClr val="tx1"/>
                </a:solidFill>
              </a:rPr>
              <a:pPr/>
              <a:t>43</a:t>
            </a:fld>
            <a:endParaRPr lang="en-US" altLang="ko-KR" sz="1000" b="0">
              <a:solidFill>
                <a:schemeClr val="tx1"/>
              </a:solidFill>
            </a:endParaRPr>
          </a:p>
        </p:txBody>
      </p:sp>
      <p:sp>
        <p:nvSpPr>
          <p:cNvPr id="68610" name="Rectangle 2"/>
          <p:cNvSpPr>
            <a:spLocks noGrp="1" noRot="1" noChangeAspect="1" noChangeArrowheads="1" noTextEdit="1"/>
          </p:cNvSpPr>
          <p:nvPr>
            <p:ph type="sldImg"/>
          </p:nvPr>
        </p:nvSpPr>
        <p:spPr>
          <a:xfrm>
            <a:off x="395288" y="857250"/>
            <a:ext cx="6067425" cy="3413125"/>
          </a:xfrm>
          <a:ln cap="flat"/>
        </p:spPr>
      </p:sp>
      <p:sp>
        <p:nvSpPr>
          <p:cNvPr id="686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2786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7055F003-9860-C742-B8A2-32C8F853DCE6}" type="slidenum">
              <a:rPr lang="en-US" altLang="ko-KR" sz="1000" b="0">
                <a:solidFill>
                  <a:schemeClr val="tx1"/>
                </a:solidFill>
              </a:rPr>
              <a:pPr/>
              <a:t>5</a:t>
            </a:fld>
            <a:endParaRPr lang="en-US" altLang="ko-KR" sz="1000" b="0">
              <a:solidFill>
                <a:schemeClr val="tx1"/>
              </a:solidFill>
            </a:endParaRPr>
          </a:p>
        </p:txBody>
      </p:sp>
      <p:sp>
        <p:nvSpPr>
          <p:cNvPr id="10242" name="Rectangle 2"/>
          <p:cNvSpPr>
            <a:spLocks noGrp="1" noRot="1" noChangeAspect="1" noChangeArrowheads="1" noTextEdit="1"/>
          </p:cNvSpPr>
          <p:nvPr>
            <p:ph type="sldImg"/>
          </p:nvPr>
        </p:nvSpPr>
        <p:spPr>
          <a:xfrm>
            <a:off x="395288" y="857250"/>
            <a:ext cx="6067425" cy="3413125"/>
          </a:xfrm>
          <a:ln cap="flat"/>
        </p:spPr>
      </p:sp>
      <p:sp>
        <p:nvSpPr>
          <p:cNvPr id="1024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6913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45</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227690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FA837A6-4627-A747-9854-A0F0195264DC}" type="slidenum">
              <a:rPr lang="en-US" altLang="ko-KR" sz="1000" b="0">
                <a:solidFill>
                  <a:schemeClr val="tx1"/>
                </a:solidFill>
              </a:rPr>
              <a:pPr/>
              <a:t>46</a:t>
            </a:fld>
            <a:endParaRPr lang="en-US" altLang="ko-KR" sz="1000" b="0">
              <a:solidFill>
                <a:schemeClr val="tx1"/>
              </a:solidFill>
            </a:endParaRPr>
          </a:p>
        </p:txBody>
      </p:sp>
      <p:sp>
        <p:nvSpPr>
          <p:cNvPr id="56322" name="Rectangle 2"/>
          <p:cNvSpPr>
            <a:spLocks noGrp="1" noRot="1" noChangeAspect="1" noChangeArrowheads="1" noTextEdit="1"/>
          </p:cNvSpPr>
          <p:nvPr>
            <p:ph type="sldImg"/>
          </p:nvPr>
        </p:nvSpPr>
        <p:spPr>
          <a:xfrm>
            <a:off x="395288" y="857250"/>
            <a:ext cx="6067425" cy="3413125"/>
          </a:xfrm>
          <a:ln cap="flat"/>
        </p:spPr>
      </p:sp>
      <p:sp>
        <p:nvSpPr>
          <p:cNvPr id="563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1250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66A03E4-A896-AC4A-9423-7AF9740B3172}" type="slidenum">
              <a:rPr lang="en-US" altLang="ko-KR" sz="1000" b="0">
                <a:solidFill>
                  <a:schemeClr val="tx1"/>
                </a:solidFill>
              </a:rPr>
              <a:pPr/>
              <a:t>47</a:t>
            </a:fld>
            <a:endParaRPr lang="en-US" altLang="ko-KR" sz="1000" b="0">
              <a:solidFill>
                <a:schemeClr val="tx1"/>
              </a:solidFill>
            </a:endParaRPr>
          </a:p>
        </p:txBody>
      </p:sp>
      <p:sp>
        <p:nvSpPr>
          <p:cNvPr id="53250" name="Rectangle 2"/>
          <p:cNvSpPr>
            <a:spLocks noGrp="1" noRot="1" noChangeAspect="1" noChangeArrowheads="1" noTextEdit="1"/>
          </p:cNvSpPr>
          <p:nvPr>
            <p:ph type="sldImg"/>
          </p:nvPr>
        </p:nvSpPr>
        <p:spPr>
          <a:xfrm>
            <a:off x="395288" y="857250"/>
            <a:ext cx="6067425" cy="3413125"/>
          </a:xfrm>
          <a:ln cap="flat"/>
        </p:spPr>
      </p:sp>
      <p:sp>
        <p:nvSpPr>
          <p:cNvPr id="53251" name="Rectangle 3"/>
          <p:cNvSpPr>
            <a:spLocks noGrp="1" noChangeArrowheads="1"/>
          </p:cNvSpPr>
          <p:nvPr>
            <p:ph type="body" idx="1"/>
          </p:nvPr>
        </p:nvSpPr>
        <p:spPr>
          <a:ln/>
        </p:spPr>
        <p:txBody>
          <a:bodyPr/>
          <a:lstStyle/>
          <a:p>
            <a:pPr>
              <a:defRPr/>
            </a:pPr>
            <a:r>
              <a:rPr lang="en-US" altLang="ko-KR" dirty="0"/>
              <a:t>Superficial reflex: T6-7, T8-9, T10-12 spinal nerves </a:t>
            </a:r>
            <a:r>
              <a:rPr lang="ko-KR" altLang="en-US" dirty="0"/>
              <a:t>가 관여 </a:t>
            </a:r>
            <a:endParaRPr lang="en-US" altLang="ko-KR" dirty="0"/>
          </a:p>
        </p:txBody>
      </p:sp>
    </p:spTree>
    <p:extLst>
      <p:ext uri="{BB962C8B-B14F-4D97-AF65-F5344CB8AC3E}">
        <p14:creationId xmlns:p14="http://schemas.microsoft.com/office/powerpoint/2010/main" val="1301439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52</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431971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5E2F1785-37CB-0445-AEB7-EB24A8C2A7EE}" type="slidenum">
              <a:rPr lang="en-US" altLang="ko-KR" sz="1000" b="0">
                <a:solidFill>
                  <a:schemeClr val="tx1"/>
                </a:solidFill>
              </a:rPr>
              <a:pPr/>
              <a:t>54</a:t>
            </a:fld>
            <a:endParaRPr lang="en-US" altLang="ko-KR" sz="1000" b="0">
              <a:solidFill>
                <a:schemeClr val="tx1"/>
              </a:solidFill>
            </a:endParaRPr>
          </a:p>
        </p:txBody>
      </p:sp>
      <p:sp>
        <p:nvSpPr>
          <p:cNvPr id="62466" name="Rectangle 2"/>
          <p:cNvSpPr>
            <a:spLocks noGrp="1" noRot="1" noChangeAspect="1" noChangeArrowheads="1" noTextEdit="1"/>
          </p:cNvSpPr>
          <p:nvPr>
            <p:ph type="sldImg"/>
          </p:nvPr>
        </p:nvSpPr>
        <p:spPr>
          <a:xfrm>
            <a:off x="395288" y="857250"/>
            <a:ext cx="6067425" cy="3413125"/>
          </a:xfrm>
          <a:ln cap="flat"/>
        </p:spPr>
      </p:sp>
      <p:sp>
        <p:nvSpPr>
          <p:cNvPr id="6246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00383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r>
              <a:rPr lang="ko-KR" altLang="en-US"/>
              <a:t>척수로</a:t>
            </a:r>
            <a:r>
              <a:rPr lang="en-US" altLang="ko-KR"/>
              <a:t>(</a:t>
            </a:r>
            <a:r>
              <a:rPr lang="ko-KR" altLang="en-US"/>
              <a:t>脊髓癆</a:t>
            </a:r>
            <a:r>
              <a:rPr lang="en-US" altLang="ko-KR"/>
              <a:t>)</a:t>
            </a:r>
            <a:r>
              <a:rPr lang="ko-KR" altLang="en-US"/>
              <a:t>라고도 한다</a:t>
            </a:r>
            <a:r>
              <a:rPr lang="en-US" altLang="ko-KR"/>
              <a:t>. </a:t>
            </a:r>
            <a:r>
              <a:rPr lang="ko-KR" altLang="en-US"/>
              <a:t>척수후주</a:t>
            </a:r>
            <a:r>
              <a:rPr lang="en-US" altLang="ko-KR"/>
              <a:t>(posterior column)</a:t>
            </a:r>
            <a:r>
              <a:rPr lang="ko-KR" altLang="en-US"/>
              <a:t>와 말초감각신경의 변성이 일어나는 질병이다</a:t>
            </a:r>
            <a:r>
              <a:rPr lang="en-US" altLang="ko-KR"/>
              <a:t>. </a:t>
            </a:r>
            <a:r>
              <a:rPr lang="ko-KR" altLang="en-US"/>
              <a:t>변성매독</a:t>
            </a:r>
            <a:r>
              <a:rPr lang="en-US" altLang="ko-KR"/>
              <a:t>(</a:t>
            </a:r>
            <a:r>
              <a:rPr lang="ko-KR" altLang="en-US"/>
              <a:t>제</a:t>
            </a:r>
            <a:r>
              <a:rPr lang="en-US" altLang="ko-KR"/>
              <a:t>4</a:t>
            </a:r>
            <a:r>
              <a:rPr lang="ko-KR" altLang="en-US"/>
              <a:t>기 매독</a:t>
            </a:r>
            <a:r>
              <a:rPr lang="en-US" altLang="ko-KR"/>
              <a:t>)</a:t>
            </a:r>
            <a:r>
              <a:rPr lang="ko-KR" altLang="en-US"/>
              <a:t>을 말하는데</a:t>
            </a:r>
            <a:r>
              <a:rPr lang="en-US" altLang="ko-KR"/>
              <a:t>, </a:t>
            </a:r>
            <a:r>
              <a:rPr lang="ko-KR" altLang="en-US"/>
              <a:t>이런 형태의 신경매독은 일반적인 매독의 감염경로를 밟지 않는다</a:t>
            </a:r>
            <a:r>
              <a:rPr lang="en-US" altLang="ko-KR"/>
              <a:t>. </a:t>
            </a:r>
            <a:r>
              <a:rPr lang="ko-KR" altLang="en-US"/>
              <a:t>감염 뒤 </a:t>
            </a:r>
            <a:r>
              <a:rPr lang="en-US" altLang="ko-KR"/>
              <a:t>10~15</a:t>
            </a:r>
            <a:r>
              <a:rPr lang="ko-KR" altLang="en-US"/>
              <a:t>년의 잠복기가 경과하면서부터 뇌와 척수 등에 매독성 병변을 일으킨다</a:t>
            </a:r>
            <a:r>
              <a:rPr lang="en-US" altLang="ko-KR"/>
              <a:t>. </a:t>
            </a:r>
            <a:r>
              <a:rPr lang="ko-KR" altLang="en-US"/>
              <a:t>중년 이후 남성에게 많이 발생하며</a:t>
            </a:r>
            <a:r>
              <a:rPr lang="en-US" altLang="ko-KR"/>
              <a:t>, </a:t>
            </a:r>
            <a:r>
              <a:rPr lang="ko-KR" altLang="en-US"/>
              <a:t>환자의 </a:t>
            </a:r>
            <a:r>
              <a:rPr lang="en-US" altLang="ko-KR"/>
              <a:t>75%</a:t>
            </a:r>
            <a:r>
              <a:rPr lang="ko-KR" altLang="en-US"/>
              <a:t>는 하지에서 발생한다</a:t>
            </a:r>
            <a:r>
              <a:rPr lang="en-US" altLang="ko-KR"/>
              <a:t>.</a:t>
            </a:r>
            <a:r>
              <a:rPr lang="ko-KR" altLang="en-US"/>
              <a:t> 서서히 나타나는 하지의 전격적인 동통 증세를 특징으로 한다</a:t>
            </a:r>
            <a:r>
              <a:rPr lang="en-US" altLang="ko-KR"/>
              <a:t>. </a:t>
            </a:r>
            <a:r>
              <a:rPr lang="ko-KR" altLang="en-US"/>
              <a:t>그외 힘줄반사가 소실되고</a:t>
            </a:r>
            <a:r>
              <a:rPr lang="en-US" altLang="ko-KR"/>
              <a:t>, </a:t>
            </a:r>
            <a:r>
              <a:rPr lang="ko-KR" altLang="en-US"/>
              <a:t>동공반사 이상</a:t>
            </a:r>
            <a:r>
              <a:rPr lang="en-US" altLang="ko-KR"/>
              <a:t>, </a:t>
            </a:r>
            <a:r>
              <a:rPr lang="ko-KR" altLang="en-US"/>
              <a:t>운동실조에 의한 실조성 보행</a:t>
            </a:r>
            <a:r>
              <a:rPr lang="en-US" altLang="ko-KR"/>
              <a:t>, </a:t>
            </a:r>
            <a:r>
              <a:rPr lang="ko-KR" altLang="en-US"/>
              <a:t>지각 이상 등 증세가 나타난다</a:t>
            </a:r>
            <a:r>
              <a:rPr lang="en-US" altLang="ko-KR"/>
              <a:t>. </a:t>
            </a:r>
            <a:r>
              <a:rPr lang="ko-KR" altLang="en-US"/>
              <a:t>위경련과 같은 심한 복통이 일어나기도 한다</a:t>
            </a:r>
            <a:r>
              <a:rPr lang="en-US" altLang="ko-KR"/>
              <a:t>. </a:t>
            </a:r>
            <a:r>
              <a:rPr lang="ko-KR" altLang="en-US"/>
              <a:t>항생제가 원활하게 공급되지 않던 시기에는 말라리아요법</a:t>
            </a:r>
            <a:r>
              <a:rPr lang="en-US" altLang="ko-KR"/>
              <a:t>, </a:t>
            </a:r>
            <a:r>
              <a:rPr lang="ko-KR" altLang="en-US"/>
              <a:t>임질균백신</a:t>
            </a:r>
            <a:r>
              <a:rPr lang="en-US" altLang="ko-KR"/>
              <a:t>·</a:t>
            </a:r>
            <a:r>
              <a:rPr lang="ko-KR" altLang="en-US"/>
              <a:t>티푸스백신의 주사 등 인공적 발열요법을 사용하기도 하였으나 현재에는 페니실린 요법을 이용하여 원인균을 제거하는 방식으로 치료한다</a:t>
            </a:r>
            <a:r>
              <a:rPr lang="en-US" altLang="ko-KR"/>
              <a:t>. </a:t>
            </a:r>
            <a:r>
              <a:rPr lang="ko-KR" altLang="en-US"/>
              <a:t>통증이 심한 경우가 많아 치료 과정에서 진통제가 함께 사용되는 경우가 많다</a:t>
            </a:r>
            <a:r>
              <a:rPr lang="en-US" altLang="ko-KR"/>
              <a:t>.</a:t>
            </a:r>
          </a:p>
          <a:p>
            <a:endParaRPr lang="en-US" altLang="ko-K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678CE15-806C-6C42-A134-44BEAABC6690}" type="slidenum">
              <a:rPr lang="en-US" altLang="ko-KR" sz="1000" b="0">
                <a:solidFill>
                  <a:schemeClr val="tx1"/>
                </a:solidFill>
              </a:rPr>
              <a:pPr/>
              <a:t>57</a:t>
            </a:fld>
            <a:endParaRPr lang="en-US" altLang="ko-KR" sz="1000" b="0">
              <a:solidFill>
                <a:schemeClr val="tx1"/>
              </a:solidFill>
            </a:endParaRPr>
          </a:p>
        </p:txBody>
      </p:sp>
    </p:spTree>
    <p:extLst>
      <p:ext uri="{BB962C8B-B14F-4D97-AF65-F5344CB8AC3E}">
        <p14:creationId xmlns:p14="http://schemas.microsoft.com/office/powerpoint/2010/main" val="268791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r>
              <a:rPr lang="en-US" dirty="0"/>
              <a:t>Specialization: </a:t>
            </a:r>
            <a:r>
              <a:rPr lang="ko-KR" altLang="en-US" dirty="0"/>
              <a:t>분화된 조직</a:t>
            </a: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F57705-FE7E-4F43-8D1E-B1DD16507623}" type="slidenum">
              <a:rPr lang="en-US" altLang="ko-KR" sz="1000" b="0">
                <a:solidFill>
                  <a:schemeClr val="tx1"/>
                </a:solidFill>
              </a:rPr>
              <a:pPr/>
              <a:t>6</a:t>
            </a:fld>
            <a:endParaRPr lang="en-US" altLang="ko-KR" sz="1000" b="0">
              <a:solidFill>
                <a:schemeClr val="tx1"/>
              </a:solidFill>
            </a:endParaRPr>
          </a:p>
        </p:txBody>
      </p:sp>
    </p:spTree>
    <p:extLst>
      <p:ext uri="{BB962C8B-B14F-4D97-AF65-F5344CB8AC3E}">
        <p14:creationId xmlns:p14="http://schemas.microsoft.com/office/powerpoint/2010/main" val="33657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88F9E5D5-EAC6-4F48-A9C3-BA5967ED09A7}" type="slidenum">
              <a:rPr lang="en-US" altLang="ko-KR" sz="1000" b="0">
                <a:solidFill>
                  <a:schemeClr val="tx1"/>
                </a:solidFill>
              </a:rPr>
              <a:pPr/>
              <a:t>8</a:t>
            </a:fld>
            <a:endParaRPr lang="en-US" altLang="ko-KR" sz="1000" b="0">
              <a:solidFill>
                <a:schemeClr val="tx1"/>
              </a:solidFill>
            </a:endParaRPr>
          </a:p>
        </p:txBody>
      </p:sp>
      <p:sp>
        <p:nvSpPr>
          <p:cNvPr id="12290" name="Rectangle 2"/>
          <p:cNvSpPr>
            <a:spLocks noGrp="1" noRot="1" noChangeAspect="1" noChangeArrowheads="1" noTextEdit="1"/>
          </p:cNvSpPr>
          <p:nvPr>
            <p:ph type="sldImg"/>
          </p:nvPr>
        </p:nvSpPr>
        <p:spPr>
          <a:xfrm>
            <a:off x="395288" y="857250"/>
            <a:ext cx="6067425" cy="3413125"/>
          </a:xfrm>
          <a:ln cap="flat"/>
        </p:spPr>
      </p:sp>
      <p:sp>
        <p:nvSpPr>
          <p:cNvPr id="1229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26279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17F81BB-4209-5747-AC2E-617AF22E12CD}" type="slidenum">
              <a:rPr lang="en-US" altLang="ko-KR" sz="1000" b="0">
                <a:solidFill>
                  <a:schemeClr val="tx1"/>
                </a:solidFill>
              </a:rPr>
              <a:pPr/>
              <a:t>9</a:t>
            </a:fld>
            <a:endParaRPr lang="en-US" altLang="ko-KR" sz="1000" b="0">
              <a:solidFill>
                <a:schemeClr val="tx1"/>
              </a:solidFill>
            </a:endParaRPr>
          </a:p>
        </p:txBody>
      </p:sp>
    </p:spTree>
    <p:extLst>
      <p:ext uri="{BB962C8B-B14F-4D97-AF65-F5344CB8AC3E}">
        <p14:creationId xmlns:p14="http://schemas.microsoft.com/office/powerpoint/2010/main" val="219030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7A83A18-B9D7-924F-8CC8-E89A347B0B70}" type="slidenum">
              <a:rPr lang="en-US" altLang="ko-KR" sz="1000" b="0">
                <a:solidFill>
                  <a:schemeClr val="tx1"/>
                </a:solidFill>
              </a:rPr>
              <a:pPr/>
              <a:t>11</a:t>
            </a:fld>
            <a:endParaRPr lang="en-US" altLang="ko-KR" sz="1000" b="0">
              <a:solidFill>
                <a:schemeClr val="tx1"/>
              </a:solidFill>
            </a:endParaRPr>
          </a:p>
        </p:txBody>
      </p:sp>
      <p:sp>
        <p:nvSpPr>
          <p:cNvPr id="14338" name="Rectangle 2"/>
          <p:cNvSpPr>
            <a:spLocks noGrp="1" noRot="1" noChangeAspect="1" noChangeArrowheads="1" noTextEdit="1"/>
          </p:cNvSpPr>
          <p:nvPr>
            <p:ph type="sldImg"/>
          </p:nvPr>
        </p:nvSpPr>
        <p:spPr>
          <a:xfrm>
            <a:off x="395288" y="857250"/>
            <a:ext cx="6067425" cy="3413125"/>
          </a:xfrm>
          <a:ln cap="flat"/>
        </p:spPr>
      </p:sp>
      <p:sp>
        <p:nvSpPr>
          <p:cNvPr id="14339" name="Rectangle 3"/>
          <p:cNvSpPr>
            <a:spLocks noGrp="1" noChangeArrowheads="1"/>
          </p:cNvSpPr>
          <p:nvPr>
            <p:ph type="body" idx="1"/>
          </p:nvPr>
        </p:nvSpPr>
        <p:spPr>
          <a:ln/>
        </p:spPr>
        <p:txBody>
          <a:bodyPr/>
          <a:lstStyle/>
          <a:p>
            <a:pPr marL="0" indent="0">
              <a:buNone/>
              <a:defRPr/>
            </a:pPr>
            <a:r>
              <a:rPr kumimoji="1" lang="en-US" altLang="ko-KR" sz="1200" b="1" kern="1200" dirty="0">
                <a:solidFill>
                  <a:schemeClr val="tx1"/>
                </a:solidFill>
                <a:latin typeface="Arial" charset="0"/>
                <a:ea typeface="돋움" charset="0"/>
                <a:cs typeface="돋움" charset="0"/>
              </a:rPr>
              <a:t>(2) </a:t>
            </a:r>
            <a:r>
              <a:rPr kumimoji="1" lang="ko-KR" altLang="en-US" sz="1200" b="1" kern="1200" dirty="0" err="1">
                <a:solidFill>
                  <a:schemeClr val="tx1"/>
                </a:solidFill>
                <a:latin typeface="Arial" charset="0"/>
                <a:ea typeface="돋움" charset="0"/>
                <a:cs typeface="돋움" charset="0"/>
              </a:rPr>
              <a:t>백색질</a:t>
            </a:r>
            <a:r>
              <a:rPr kumimoji="1" lang="en-US" altLang="ko-KR" sz="1200" b="1" kern="1200" dirty="0">
                <a:solidFill>
                  <a:schemeClr val="tx1"/>
                </a:solidFill>
                <a:latin typeface="Arial" charset="0"/>
                <a:ea typeface="돋움" charset="0"/>
                <a:cs typeface="돋움" charset="0"/>
              </a:rPr>
              <a:t>(white matter)</a:t>
            </a:r>
          </a:p>
          <a:p>
            <a:pPr marL="0" indent="0">
              <a:buNone/>
              <a:defRPr/>
            </a:pPr>
            <a:r>
              <a:rPr kumimoji="1" lang="ko-KR" altLang="en-US" sz="1200" b="0" kern="1200" dirty="0">
                <a:solidFill>
                  <a:schemeClr val="tx1"/>
                </a:solidFill>
                <a:latin typeface="Arial" charset="0"/>
                <a:ea typeface="돋움" charset="0"/>
                <a:cs typeface="돋움" charset="0"/>
              </a:rPr>
              <a:t>① </a:t>
            </a:r>
            <a:r>
              <a:rPr kumimoji="1" lang="ko-KR" altLang="en-US" sz="1200" b="0" kern="1200" dirty="0" err="1">
                <a:solidFill>
                  <a:schemeClr val="tx1"/>
                </a:solidFill>
                <a:latin typeface="Arial" charset="0"/>
                <a:ea typeface="돋움" charset="0"/>
                <a:cs typeface="돋움" charset="0"/>
              </a:rPr>
              <a:t>말이집신경섬유다발</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오름 및 내림신경섬유로</a:t>
            </a:r>
            <a:r>
              <a:rPr kumimoji="1" lang="en-US" altLang="ko-KR" sz="1200" b="0" kern="1200" dirty="0">
                <a:solidFill>
                  <a:schemeClr val="tx1"/>
                </a:solidFill>
                <a:latin typeface="Arial" charset="0"/>
                <a:ea typeface="돋움" charset="0"/>
                <a:cs typeface="돋움" charset="0"/>
              </a:rPr>
              <a:t>(spinal tract)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등쪽섬유단</a:t>
            </a:r>
            <a:r>
              <a:rPr kumimoji="1" lang="en-US" altLang="ko-KR" sz="1200" b="0" kern="1200" dirty="0">
                <a:solidFill>
                  <a:schemeClr val="tx1"/>
                </a:solidFill>
                <a:latin typeface="Arial" charset="0"/>
                <a:ea typeface="돋움" charset="0"/>
                <a:cs typeface="돋움" charset="0"/>
              </a:rPr>
              <a:t>(dorsal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또는 </a:t>
            </a:r>
            <a:r>
              <a:rPr kumimoji="1" lang="ko-KR" altLang="en-US" sz="1200" b="0" kern="1200" dirty="0" err="1">
                <a:solidFill>
                  <a:schemeClr val="tx1"/>
                </a:solidFill>
                <a:latin typeface="Arial" charset="0"/>
                <a:ea typeface="돋움" charset="0"/>
                <a:cs typeface="돋움" charset="0"/>
              </a:rPr>
              <a:t>등쪽기둥</a:t>
            </a:r>
            <a:r>
              <a:rPr kumimoji="1" lang="en-US" altLang="ko-KR" sz="1200" b="0" kern="1200" dirty="0">
                <a:solidFill>
                  <a:schemeClr val="tx1"/>
                </a:solidFill>
                <a:latin typeface="Arial" charset="0"/>
                <a:ea typeface="돋움" charset="0"/>
                <a:cs typeface="돋움" charset="0"/>
              </a:rPr>
              <a:t>(dorsal column): </a:t>
            </a:r>
            <a:r>
              <a:rPr kumimoji="1" lang="ko-KR" altLang="en-US" sz="1200" b="0" kern="1200" dirty="0" err="1">
                <a:solidFill>
                  <a:schemeClr val="tx1"/>
                </a:solidFill>
                <a:latin typeface="Arial" charset="0"/>
                <a:ea typeface="돋움" charset="0"/>
                <a:cs typeface="돋움" charset="0"/>
              </a:rPr>
              <a:t>널판다발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gracilis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과 쐐기다발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cuneatus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바깥쪽섬유단</a:t>
            </a:r>
            <a:r>
              <a:rPr kumimoji="1" lang="en-US" altLang="ko-KR" sz="1200" b="0" kern="1200" dirty="0">
                <a:solidFill>
                  <a:schemeClr val="tx1"/>
                </a:solidFill>
                <a:latin typeface="Arial" charset="0"/>
                <a:ea typeface="돋움" charset="0"/>
                <a:cs typeface="돋움" charset="0"/>
              </a:rPr>
              <a:t>(lateral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배쪽섬유단</a:t>
            </a:r>
            <a:r>
              <a:rPr kumimoji="1" lang="en-US" altLang="ko-KR" sz="1200" b="0" kern="1200" dirty="0">
                <a:solidFill>
                  <a:schemeClr val="tx1"/>
                </a:solidFill>
                <a:latin typeface="Arial" charset="0"/>
                <a:ea typeface="돋움" charset="0"/>
                <a:cs typeface="돋움" charset="0"/>
              </a:rPr>
              <a:t>(ventral </a:t>
            </a:r>
            <a:r>
              <a:rPr kumimoji="1" lang="en-US" altLang="ko-KR" sz="1200" b="0" kern="1200" dirty="0" err="1">
                <a:solidFill>
                  <a:schemeClr val="tx1"/>
                </a:solidFill>
                <a:latin typeface="Arial" charset="0"/>
                <a:ea typeface="돋움" charset="0"/>
                <a:cs typeface="돋움" charset="0"/>
              </a:rPr>
              <a:t>funiculus</a:t>
            </a:r>
            <a:endParaRPr kumimoji="1" lang="en-US" altLang="ko-KR" sz="1200" b="0" kern="1200" dirty="0">
              <a:solidFill>
                <a:schemeClr val="tx1"/>
              </a:solidFill>
              <a:latin typeface="Arial" charset="0"/>
              <a:ea typeface="돋움" charset="0"/>
              <a:cs typeface="돋움" charset="0"/>
            </a:endParaRPr>
          </a:p>
          <a:p>
            <a:pPr marL="228600" indent="-228600">
              <a:buAutoNum type="arabicParenBoth"/>
              <a:defRPr/>
            </a:pPr>
            <a:r>
              <a:rPr kumimoji="1" lang="ko-KR" altLang="en-US" sz="1200" b="1" kern="1200" dirty="0" err="1">
                <a:solidFill>
                  <a:schemeClr val="tx1"/>
                </a:solidFill>
                <a:latin typeface="Arial" charset="0"/>
                <a:ea typeface="돋움" charset="0"/>
                <a:cs typeface="돋움" charset="0"/>
              </a:rPr>
              <a:t>회색질</a:t>
            </a:r>
            <a:r>
              <a:rPr kumimoji="1" lang="en-US" altLang="ko-KR" sz="1200" b="1" kern="1200" dirty="0">
                <a:solidFill>
                  <a:schemeClr val="tx1"/>
                </a:solidFill>
                <a:latin typeface="Arial" charset="0"/>
                <a:ea typeface="돋움" charset="0"/>
                <a:cs typeface="돋움" charset="0"/>
              </a:rPr>
              <a:t>(gray matter)</a:t>
            </a:r>
          </a:p>
          <a:p>
            <a:pPr marL="0" indent="0">
              <a:buNone/>
              <a:defRPr/>
            </a:pPr>
            <a:r>
              <a:rPr kumimoji="1" lang="ko-KR" altLang="en-US" sz="1200" b="0" kern="1200" dirty="0">
                <a:solidFill>
                  <a:schemeClr val="tx1"/>
                </a:solidFill>
                <a:latin typeface="Arial" charset="0"/>
                <a:ea typeface="돋움" charset="0"/>
                <a:cs typeface="돋움" charset="0"/>
              </a:rPr>
              <a:t>① 척수의 중심부에 위치하며 주로 신경원 </a:t>
            </a:r>
            <a:r>
              <a:rPr kumimoji="1" lang="ko-KR" altLang="en-US" sz="1200" b="0" kern="1200" dirty="0" err="1">
                <a:solidFill>
                  <a:schemeClr val="tx1"/>
                </a:solidFill>
                <a:latin typeface="Arial" charset="0"/>
                <a:ea typeface="돋움" charset="0"/>
                <a:cs typeface="돋움" charset="0"/>
              </a:rPr>
              <a:t>세포체로</a:t>
            </a:r>
            <a:r>
              <a:rPr kumimoji="1" lang="ko-KR" altLang="en-US" sz="1200" b="0" kern="1200" dirty="0">
                <a:solidFill>
                  <a:schemeClr val="tx1"/>
                </a:solidFill>
                <a:latin typeface="Arial" charset="0"/>
                <a:ea typeface="돋움" charset="0"/>
                <a:cs typeface="돋움" charset="0"/>
              </a:rPr>
              <a:t>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등쪽뿔</a:t>
            </a:r>
            <a:r>
              <a:rPr kumimoji="1" lang="en-US" altLang="ko-KR" sz="1200" b="0" kern="1200" dirty="0">
                <a:solidFill>
                  <a:schemeClr val="tx1"/>
                </a:solidFill>
                <a:latin typeface="Arial" charset="0"/>
                <a:ea typeface="돋움" charset="0"/>
                <a:cs typeface="돋움" charset="0"/>
              </a:rPr>
              <a:t>(dorsal horn): </a:t>
            </a:r>
            <a:r>
              <a:rPr kumimoji="1" lang="ko-KR" altLang="en-US" sz="1200" b="0" kern="1200" dirty="0">
                <a:solidFill>
                  <a:schemeClr val="tx1"/>
                </a:solidFill>
                <a:latin typeface="Arial" charset="0"/>
                <a:ea typeface="돋움" charset="0"/>
                <a:cs typeface="돋움" charset="0"/>
              </a:rPr>
              <a:t>감각신호를 받아서 처리</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여러 </a:t>
            </a:r>
            <a:r>
              <a:rPr kumimoji="1" lang="ko-KR" altLang="en-US" sz="1200" b="0" kern="1200" dirty="0" err="1">
                <a:solidFill>
                  <a:schemeClr val="tx1"/>
                </a:solidFill>
                <a:latin typeface="Arial" charset="0"/>
                <a:ea typeface="돋움" charset="0"/>
                <a:cs typeface="돋움" charset="0"/>
              </a:rPr>
              <a:t>신경핵</a:t>
            </a:r>
            <a:r>
              <a:rPr kumimoji="1" lang="ko-KR" altLang="en-US" sz="1200" b="0" kern="1200" dirty="0">
                <a:solidFill>
                  <a:schemeClr val="tx1"/>
                </a:solidFill>
                <a:latin typeface="Arial" charset="0"/>
                <a:ea typeface="돋움" charset="0"/>
                <a:cs typeface="돋움" charset="0"/>
              </a:rPr>
              <a:t> 포함</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Ⅰ-Ⅶ)</a:t>
            </a:r>
          </a:p>
          <a:p>
            <a:pPr marL="0" indent="0">
              <a:buNone/>
              <a:defRPr/>
            </a:pPr>
            <a:r>
              <a:rPr kumimoji="1" lang="en-US" altLang="ko-KR"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중간바깥쪽뿔</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intermediolateral</a:t>
            </a:r>
            <a:r>
              <a:rPr kumimoji="1" lang="en-US" altLang="ko-KR" sz="1200" b="0" kern="1200" dirty="0">
                <a:solidFill>
                  <a:schemeClr val="tx1"/>
                </a:solidFill>
                <a:latin typeface="Arial" charset="0"/>
                <a:ea typeface="돋움" charset="0"/>
                <a:cs typeface="돋움" charset="0"/>
              </a:rPr>
              <a:t> horn): </a:t>
            </a:r>
            <a:r>
              <a:rPr kumimoji="1" lang="ko-KR" altLang="en-US" sz="1200" b="0" kern="1200" dirty="0">
                <a:solidFill>
                  <a:schemeClr val="tx1"/>
                </a:solidFill>
                <a:latin typeface="Arial" charset="0"/>
                <a:ea typeface="돋움" charset="0"/>
                <a:cs typeface="돋움" charset="0"/>
              </a:rPr>
              <a:t>내장 감각신호를 받아서 처리</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Ⅶ)</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배쪽뿔</a:t>
            </a:r>
            <a:r>
              <a:rPr kumimoji="1" lang="en-US" altLang="ko-KR" sz="1200" b="0" kern="1200" dirty="0">
                <a:solidFill>
                  <a:schemeClr val="tx1"/>
                </a:solidFill>
                <a:latin typeface="Arial" charset="0"/>
                <a:ea typeface="돋움" charset="0"/>
                <a:cs typeface="돋움" charset="0"/>
              </a:rPr>
              <a:t>(ventral horn): </a:t>
            </a:r>
            <a:r>
              <a:rPr kumimoji="1" lang="ko-KR" altLang="en-US" sz="1200" b="0" kern="1200" dirty="0" err="1">
                <a:solidFill>
                  <a:schemeClr val="tx1"/>
                </a:solidFill>
                <a:latin typeface="Arial" charset="0"/>
                <a:ea typeface="돋움" charset="0"/>
                <a:cs typeface="돋움" charset="0"/>
              </a:rPr>
              <a:t>운동신경핵</a:t>
            </a:r>
            <a:r>
              <a:rPr kumimoji="1" lang="ko-KR" altLang="en-US" sz="1200" b="0" kern="1200" dirty="0">
                <a:solidFill>
                  <a:schemeClr val="tx1"/>
                </a:solidFill>
                <a:latin typeface="Arial" charset="0"/>
                <a:ea typeface="돋움" charset="0"/>
                <a:cs typeface="돋움" charset="0"/>
              </a:rPr>
              <a:t> 포함</a:t>
            </a:r>
            <a:endParaRPr kumimoji="1" lang="en-US" altLang="ko-KR" sz="1200" b="0" kern="1200" dirty="0">
              <a:solidFill>
                <a:schemeClr val="tx1"/>
              </a:solidFill>
              <a:latin typeface="Arial" charset="0"/>
              <a:ea typeface="돋움" charset="0"/>
              <a:cs typeface="돋움" charset="0"/>
            </a:endParaRPr>
          </a:p>
          <a:p>
            <a:pPr marL="0" indent="0">
              <a:buNone/>
              <a:defRPr/>
            </a:pPr>
            <a:endParaRPr lang="en-US" altLang="ko-KR" dirty="0"/>
          </a:p>
        </p:txBody>
      </p:sp>
    </p:spTree>
    <p:extLst>
      <p:ext uri="{BB962C8B-B14F-4D97-AF65-F5344CB8AC3E}">
        <p14:creationId xmlns:p14="http://schemas.microsoft.com/office/powerpoint/2010/main" val="278541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ABA4FC1-B43B-5849-83ED-C63E81AE23E4}" type="slidenum">
              <a:rPr lang="en-US" altLang="ko-KR" sz="1000" b="0">
                <a:solidFill>
                  <a:schemeClr val="tx1"/>
                </a:solidFill>
              </a:rPr>
              <a:pPr/>
              <a:t>12</a:t>
            </a:fld>
            <a:endParaRPr lang="en-US" altLang="ko-KR" sz="1000" b="0">
              <a:solidFill>
                <a:schemeClr val="tx1"/>
              </a:solidFill>
            </a:endParaRPr>
          </a:p>
        </p:txBody>
      </p:sp>
      <p:sp>
        <p:nvSpPr>
          <p:cNvPr id="86018" name="Rectangle 2"/>
          <p:cNvSpPr>
            <a:spLocks noGrp="1" noRot="1" noChangeAspect="1" noChangeArrowheads="1" noTextEdit="1"/>
          </p:cNvSpPr>
          <p:nvPr>
            <p:ph type="sldImg"/>
          </p:nvPr>
        </p:nvSpPr>
        <p:spPr>
          <a:xfrm>
            <a:off x="395288" y="857250"/>
            <a:ext cx="6067425" cy="3413125"/>
          </a:xfrm>
          <a:ln cap="flat"/>
        </p:spPr>
      </p:sp>
      <p:sp>
        <p:nvSpPr>
          <p:cNvPr id="860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57664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2708E-AA04-224D-B04E-F7F2898EEDBC}" type="slidenum">
              <a:rPr lang="en-US" altLang="ko-KR" sz="1000" b="0">
                <a:solidFill>
                  <a:schemeClr val="tx1"/>
                </a:solidFill>
              </a:rPr>
              <a:pPr/>
              <a:t>13</a:t>
            </a:fld>
            <a:endParaRPr lang="en-US" altLang="ko-KR" sz="1000" b="0">
              <a:solidFill>
                <a:schemeClr val="tx1"/>
              </a:solidFill>
            </a:endParaRPr>
          </a:p>
        </p:txBody>
      </p:sp>
      <p:sp>
        <p:nvSpPr>
          <p:cNvPr id="16386" name="Rectangle 2"/>
          <p:cNvSpPr>
            <a:spLocks noGrp="1" noRot="1" noChangeAspect="1" noChangeArrowheads="1" noTextEdit="1"/>
          </p:cNvSpPr>
          <p:nvPr>
            <p:ph type="sldImg"/>
          </p:nvPr>
        </p:nvSpPr>
        <p:spPr>
          <a:xfrm>
            <a:off x="395288" y="857250"/>
            <a:ext cx="6067425" cy="3413125"/>
          </a:xfrm>
          <a:ln cap="flat"/>
        </p:spPr>
      </p:sp>
      <p:sp>
        <p:nvSpPr>
          <p:cNvPr id="1638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7074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flip="none" rotWithShape="1">
          <a:gsLst>
            <a:gs pos="7000">
              <a:schemeClr val="bg1"/>
            </a:gs>
            <a:gs pos="24000">
              <a:schemeClr val="accent3">
                <a:lumMod val="58000"/>
                <a:alpha val="97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623599"/>
            <a:ext cx="9144000" cy="2387600"/>
          </a:xfrm>
        </p:spPr>
        <p:txBody>
          <a:bodyPr anchor="b"/>
          <a:lstStyle>
            <a:lvl1pPr algn="ctr">
              <a:defRPr sz="60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524000" y="452237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471468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51329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42512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1016000"/>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0" y="1206500"/>
            <a:ext cx="12192000" cy="565150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2102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53995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57861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32019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27140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91610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63394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7779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chemeClr val="bg1"/>
            </a:gs>
            <a:gs pos="23000">
              <a:schemeClr val="accent3">
                <a:alpha val="76000"/>
                <a:lumMod val="58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F987C-FD17-4394-9A4F-BE2D66BE4DDF}" type="datetimeFigureOut">
              <a:rPr lang="ko-KR" altLang="en-US" smtClean="0"/>
              <a:t>2021-10-15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6110677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anatomy.yonsei.ac.kr/scripts/home/pic_view.idc?name=CH5-PI4" TargetMode="Externa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Ulwydmt4ig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youtube.com/watch?v=oas7yemSG5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2" Type="http://schemas.openxmlformats.org/officeDocument/2006/relationships/hyperlink" Target="http://www.youtube.com/watch?v=cGxyJosd-pw"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hyperlink" Target="http://www.youtube.com/watch?v=9BaWBGRVxp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4.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0.wmf"/><Relationship Id="rId4"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5846" y="623599"/>
            <a:ext cx="11834446" cy="3095547"/>
          </a:xfrm>
        </p:spPr>
        <p:txBody>
          <a:bodyPr>
            <a:normAutofit/>
          </a:bodyPr>
          <a:lstStyle/>
          <a:p>
            <a:r>
              <a:rPr lang="en-US" altLang="ko-KR" dirty="0"/>
              <a:t>Spinal Cord </a:t>
            </a:r>
            <a:r>
              <a:rPr lang="en-US" altLang="ko-KR" dirty="0" smtClean="0"/>
              <a:t>Disorders</a:t>
            </a:r>
            <a:br>
              <a:rPr lang="en-US" altLang="ko-KR" dirty="0" smtClean="0"/>
            </a:br>
            <a:endParaRPr lang="ko-KR" altLang="en-US" sz="5400" dirty="0"/>
          </a:p>
        </p:txBody>
      </p:sp>
      <p:sp>
        <p:nvSpPr>
          <p:cNvPr id="3" name="부제목 2"/>
          <p:cNvSpPr>
            <a:spLocks noGrp="1"/>
          </p:cNvSpPr>
          <p:nvPr>
            <p:ph type="subTitle" idx="1"/>
          </p:nvPr>
        </p:nvSpPr>
        <p:spPr/>
        <p:txBody>
          <a:bodyPr/>
          <a:lstStyle/>
          <a:p>
            <a:r>
              <a:rPr lang="ko-KR" altLang="en-US" dirty="0" smtClean="0"/>
              <a:t>노원을지대학교 병원</a:t>
            </a:r>
            <a:endParaRPr lang="en-US" altLang="ko-KR" dirty="0" smtClean="0"/>
          </a:p>
          <a:p>
            <a:r>
              <a:rPr lang="ko-KR" altLang="en-US" dirty="0" smtClean="0"/>
              <a:t>신경과</a:t>
            </a:r>
            <a:r>
              <a:rPr lang="en-US" altLang="ko-KR" dirty="0" smtClean="0"/>
              <a:t> </a:t>
            </a:r>
            <a:r>
              <a:rPr lang="ko-KR" altLang="en-US" dirty="0" smtClean="0"/>
              <a:t>유일한</a:t>
            </a:r>
            <a:endParaRPr lang="ko-KR" altLang="en-US" dirty="0"/>
          </a:p>
          <a:p>
            <a:endParaRPr lang="ko-KR" altLang="en-US" dirty="0"/>
          </a:p>
        </p:txBody>
      </p:sp>
    </p:spTree>
    <p:extLst>
      <p:ext uri="{BB962C8B-B14F-4D97-AF65-F5344CB8AC3E}">
        <p14:creationId xmlns:p14="http://schemas.microsoft.com/office/powerpoint/2010/main" val="2936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116633"/>
            <a:ext cx="7131338" cy="6526183"/>
          </a:xfrm>
          <a:prstGeom prst="rect">
            <a:avLst/>
          </a:prstGeom>
        </p:spPr>
      </p:pic>
    </p:spTree>
    <p:extLst>
      <p:ext uri="{BB962C8B-B14F-4D97-AF65-F5344CB8AC3E}">
        <p14:creationId xmlns:p14="http://schemas.microsoft.com/office/powerpoint/2010/main" val="4143234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454150" y="1484784"/>
            <a:ext cx="9207500" cy="4985866"/>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defTabSz="441325">
              <a:defRPr kumimoji="1" sz="2400" b="1">
                <a:solidFill>
                  <a:srgbClr val="FFFF66"/>
                </a:solidFill>
                <a:latin typeface="Arial" charset="0"/>
                <a:ea typeface="돋움" charset="0"/>
              </a:defRPr>
            </a:lvl1pPr>
            <a:lvl2pPr marL="742950" indent="-285750" defTabSz="441325">
              <a:defRPr kumimoji="1" sz="2400" b="1">
                <a:solidFill>
                  <a:srgbClr val="FFFF66"/>
                </a:solidFill>
                <a:latin typeface="Arial" charset="0"/>
                <a:ea typeface="돋움" charset="0"/>
              </a:defRPr>
            </a:lvl2pPr>
            <a:lvl3pPr marL="1143000" indent="-228600" defTabSz="441325">
              <a:defRPr kumimoji="1" sz="2400" b="1">
                <a:solidFill>
                  <a:srgbClr val="FFFF66"/>
                </a:solidFill>
                <a:latin typeface="Arial" charset="0"/>
                <a:ea typeface="돋움" charset="0"/>
              </a:defRPr>
            </a:lvl3pPr>
            <a:lvl4pPr marL="1600200" indent="-228600" defTabSz="441325">
              <a:defRPr kumimoji="1" sz="2400" b="1">
                <a:solidFill>
                  <a:srgbClr val="FFFF66"/>
                </a:solidFill>
                <a:latin typeface="Arial" charset="0"/>
                <a:ea typeface="돋움" charset="0"/>
              </a:defRPr>
            </a:lvl4pPr>
            <a:lvl5pPr marL="2057400" indent="-228600" defTabSz="441325">
              <a:defRPr kumimoji="1" sz="2400" b="1">
                <a:solidFill>
                  <a:srgbClr val="FFFF66"/>
                </a:solidFill>
                <a:latin typeface="Arial" charset="0"/>
                <a:ea typeface="돋움" charset="0"/>
              </a:defRPr>
            </a:lvl5pPr>
            <a:lvl6pPr marL="2514600" indent="-228600" algn="ctr" defTabSz="441325"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441325"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441325"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441325"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2000" dirty="0">
                <a:solidFill>
                  <a:srgbClr val="C0FEF9"/>
                </a:solidFill>
              </a:rPr>
              <a:t>        </a:t>
            </a:r>
            <a:r>
              <a:rPr lang="en-US" altLang="ko-KR" sz="2000" dirty="0">
                <a:solidFill>
                  <a:schemeClr val="tx1"/>
                </a:solidFill>
                <a:effectLst>
                  <a:outerShdw blurRad="38100" dist="38100" dir="2700000" algn="tl">
                    <a:srgbClr val="000000"/>
                  </a:outerShdw>
                </a:effectLst>
              </a:rPr>
              <a:t>    </a:t>
            </a:r>
            <a:r>
              <a:rPr lang="en-US" altLang="ko-KR" i="1" dirty="0">
                <a:solidFill>
                  <a:srgbClr val="FFFFFF"/>
                </a:solidFill>
                <a:effectLst>
                  <a:outerShdw blurRad="38100" dist="38100" dir="2700000" algn="tl">
                    <a:srgbClr val="000000"/>
                  </a:outerShdw>
                </a:effectLst>
              </a:rPr>
              <a:t>White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(Anterior White Column)</a:t>
            </a:r>
          </a:p>
          <a:p>
            <a:pPr algn="l">
              <a:lnSpc>
                <a:spcPct val="150000"/>
              </a:lnSpc>
            </a:pPr>
            <a:r>
              <a:rPr lang="en-US" altLang="ko-KR" sz="2000" dirty="0">
                <a:solidFill>
                  <a:schemeClr val="tx1"/>
                </a:solidFill>
                <a:effectLst>
                  <a:outerShdw blurRad="38100" dist="38100" dir="2700000" algn="tl">
                    <a:srgbClr val="000000"/>
                  </a:outerShdw>
                </a:effectLst>
              </a:rPr>
              <a:t>                     Posterior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(Posterior White Column)</a:t>
            </a:r>
          </a:p>
          <a:p>
            <a:pPr algn="l">
              <a:lnSpc>
                <a:spcPct val="150000"/>
              </a:lnSpc>
            </a:pPr>
            <a:r>
              <a:rPr lang="en-US" altLang="ko-KR" sz="1800" dirty="0">
                <a:solidFill>
                  <a:schemeClr val="tx1"/>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Fasciculus </a:t>
            </a:r>
            <a:r>
              <a:rPr lang="en-US" altLang="ko-KR" sz="1800" i="1" dirty="0" err="1">
                <a:solidFill>
                  <a:srgbClr val="FFFFFF"/>
                </a:solidFill>
                <a:effectLst>
                  <a:outerShdw blurRad="38100" dist="38100" dir="2700000" algn="tl">
                    <a:srgbClr val="000000"/>
                  </a:outerShdw>
                </a:effectLst>
              </a:rPr>
              <a:t>Gracilis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err="1">
                <a:solidFill>
                  <a:srgbClr val="FFFFFF"/>
                </a:solidFill>
                <a:effectLst>
                  <a:outerShdw blurRad="38100" dist="38100" dir="2700000" algn="tl">
                    <a:srgbClr val="000000"/>
                  </a:outerShdw>
                </a:effectLst>
              </a:rPr>
              <a:t>널판다발</a:t>
            </a:r>
            <a:r>
              <a:rPr lang="en-US" altLang="ko-KR" sz="1200" i="1" dirty="0">
                <a:solidFill>
                  <a:srgbClr val="FFFFFF"/>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&amp; Fasciculus </a:t>
            </a:r>
            <a:r>
              <a:rPr lang="en-US" altLang="ko-KR" sz="1800" i="1" dirty="0" err="1">
                <a:solidFill>
                  <a:srgbClr val="FFFFFF"/>
                </a:solidFill>
                <a:effectLst>
                  <a:outerShdw blurRad="38100" dist="38100" dir="2700000" algn="tl">
                    <a:srgbClr val="000000"/>
                  </a:outerShdw>
                </a:effectLst>
              </a:rPr>
              <a:t>Cuneatus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a:solidFill>
                  <a:srgbClr val="FFFFFF"/>
                </a:solidFill>
                <a:effectLst>
                  <a:outerShdw blurRad="38100" dist="38100" dir="2700000" algn="tl">
                    <a:srgbClr val="000000"/>
                  </a:outerShdw>
                </a:effectLst>
              </a:rPr>
              <a:t>쐐기다발</a:t>
            </a:r>
            <a:r>
              <a:rPr lang="en-US" altLang="ko-KR" sz="1200" i="1" dirty="0">
                <a:solidFill>
                  <a:srgbClr val="FFFFFF"/>
                </a:solidFill>
                <a:effectLst>
                  <a:outerShdw blurRad="38100" dist="38100" dir="2700000" algn="tl">
                    <a:srgbClr val="000000"/>
                  </a:outerShdw>
                </a:effectLst>
              </a:rPr>
              <a:t>)</a:t>
            </a:r>
            <a:endParaRPr lang="en-US" altLang="ko-KR" sz="14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Lateral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(Lateral White Column)</a:t>
            </a:r>
          </a:p>
          <a:p>
            <a:pPr algn="l">
              <a:lnSpc>
                <a:spcPct val="150000"/>
              </a:lnSpc>
            </a:pPr>
            <a:r>
              <a:rPr lang="en-US" altLang="ko-KR" i="1" dirty="0">
                <a:solidFill>
                  <a:srgbClr val="FFFFFF"/>
                </a:solidFill>
                <a:effectLst>
                  <a:outerShdw blurRad="38100" dist="38100" dir="2700000" algn="tl">
                    <a:srgbClr val="000000"/>
                  </a:outerShdw>
                </a:effectLst>
              </a:rPr>
              <a:t>          Gray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Horn ------------	---	motor</a:t>
            </a:r>
          </a:p>
          <a:p>
            <a:pPr algn="l">
              <a:lnSpc>
                <a:spcPct val="150000"/>
              </a:lnSpc>
            </a:pPr>
            <a:r>
              <a:rPr lang="en-US" altLang="ko-KR" sz="2000" dirty="0">
                <a:solidFill>
                  <a:schemeClr val="tx1"/>
                </a:solidFill>
                <a:effectLst>
                  <a:outerShdw blurRad="38100" dist="38100" dir="2700000" algn="tl">
                    <a:srgbClr val="000000"/>
                  </a:outerShdw>
                </a:effectLst>
              </a:rPr>
              <a:t>                     Posterior Horn --------------	sensory</a:t>
            </a:r>
          </a:p>
          <a:p>
            <a:pPr algn="l">
              <a:lnSpc>
                <a:spcPct val="150000"/>
              </a:lnSpc>
            </a:pPr>
            <a:r>
              <a:rPr lang="en-US" altLang="ko-KR" sz="2000" dirty="0">
                <a:solidFill>
                  <a:schemeClr val="tx1"/>
                </a:solidFill>
                <a:effectLst>
                  <a:outerShdw blurRad="38100" dist="38100" dir="2700000" algn="tl">
                    <a:srgbClr val="000000"/>
                  </a:outerShdw>
                </a:effectLst>
              </a:rPr>
              <a:t>                     Lateral Horn -----------------	autonomic (sympathetic)</a:t>
            </a:r>
          </a:p>
          <a:p>
            <a:pPr algn="l">
              <a:lnSpc>
                <a:spcPct val="150000"/>
              </a:lnSpc>
            </a:pPr>
            <a:r>
              <a:rPr lang="en-US" altLang="ko-KR" sz="2000" dirty="0">
                <a:solidFill>
                  <a:schemeClr val="tx1"/>
                </a:solidFill>
                <a:effectLst>
                  <a:outerShdw blurRad="38100" dist="38100" dir="2700000" algn="tl">
                    <a:srgbClr val="000000"/>
                  </a:outerShdw>
                </a:effectLst>
              </a:rPr>
              <a:t>                     Gray Commissure  -------- 	anterior and posterior   </a:t>
            </a:r>
          </a:p>
        </p:txBody>
      </p:sp>
      <p:sp>
        <p:nvSpPr>
          <p:cNvPr id="13315"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23140842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279576" y="1173088"/>
            <a:ext cx="7931224" cy="556828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4996" name="Rectangle 4"/>
          <p:cNvSpPr>
            <a:spLocks noChangeArrowheads="1"/>
          </p:cNvSpPr>
          <p:nvPr/>
        </p:nvSpPr>
        <p:spPr bwMode="auto">
          <a:xfrm>
            <a:off x="2857500" y="3523482"/>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cervical enlargement (C8)		     thoracic cord (T8)</a:t>
            </a:r>
            <a:endParaRPr lang="en-US" altLang="ko-KR" sz="1600" dirty="0">
              <a:effectLst>
                <a:outerShdw blurRad="38100" dist="38100" dir="2700000" algn="tl">
                  <a:srgbClr val="000000"/>
                </a:outerShdw>
              </a:effectLst>
              <a:ea typeface="신명조" charset="0"/>
              <a:cs typeface="신명조" charset="0"/>
            </a:endParaRPr>
          </a:p>
        </p:txBody>
      </p:sp>
      <p:pic>
        <p:nvPicPr>
          <p:cNvPr id="41987" name="Picture 7" descr="http://anatomy.yonsei.ac.kr/image/CH5-PI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399730"/>
            <a:ext cx="33528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9" descr="http://anatomy.yonsei.ac.kr/image/CH5-PI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385442"/>
            <a:ext cx="28194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1" descr="http://anatomy.yonsei.ac.kr/image/CH5-PI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226" y="3991000"/>
            <a:ext cx="23780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3" descr="http://anatomy.yonsei.ac.kr/image/CH5-PI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4059834"/>
            <a:ext cx="24384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Rectangle 14"/>
          <p:cNvSpPr>
            <a:spLocks noChangeArrowheads="1"/>
          </p:cNvSpPr>
          <p:nvPr/>
        </p:nvSpPr>
        <p:spPr bwMode="auto">
          <a:xfrm>
            <a:off x="2781300" y="6187778"/>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a:t>
            </a:r>
            <a:r>
              <a:rPr lang="en-US" altLang="ko-KR" sz="1600" dirty="0" err="1">
                <a:effectLst>
                  <a:outerShdw blurRad="38100" dist="38100" dir="2700000" algn="tl">
                    <a:srgbClr val="000000"/>
                  </a:outerShdw>
                </a:effectLst>
              </a:rPr>
              <a:t>lumbal</a:t>
            </a:r>
            <a:r>
              <a:rPr lang="en-US" altLang="ko-KR" sz="1600" dirty="0">
                <a:effectLst>
                  <a:outerShdw blurRad="38100" dist="38100" dir="2700000" algn="tl">
                    <a:srgbClr val="000000"/>
                  </a:outerShdw>
                </a:effectLst>
              </a:rPr>
              <a:t> enlargement (L3)		        sacral cord (S1)</a:t>
            </a:r>
            <a:endParaRPr lang="en-US" altLang="ko-KR" sz="1600" dirty="0">
              <a:effectLst>
                <a:outerShdw blurRad="38100" dist="38100" dir="2700000" algn="tl">
                  <a:srgbClr val="000000"/>
                </a:outerShdw>
              </a:effectLst>
              <a:ea typeface="신명조" charset="0"/>
              <a:cs typeface="신명조" charset="0"/>
            </a:endParaRPr>
          </a:p>
        </p:txBody>
      </p:sp>
      <p:sp>
        <p:nvSpPr>
          <p:cNvPr id="9" name="Rectangle 3"/>
          <p:cNvSpPr>
            <a:spLocks noChangeArrowheads="1"/>
          </p:cNvSpPr>
          <p:nvPr/>
        </p:nvSpPr>
        <p:spPr bwMode="auto">
          <a:xfrm>
            <a:off x="1454150" y="116632"/>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cross section</a:t>
            </a:r>
            <a:endParaRPr lang="en-US" altLang="ko-KR"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3045865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30350" y="1606550"/>
            <a:ext cx="91313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sz="2800">
                <a:solidFill>
                  <a:srgbClr val="C0FEF9"/>
                </a:solidFill>
                <a:effectLst>
                  <a:outerShdw blurRad="38100" dist="38100" dir="2700000" algn="tl">
                    <a:srgbClr val="000000"/>
                  </a:outerShdw>
                </a:effectLst>
              </a:rPr>
              <a:t>		</a:t>
            </a:r>
            <a:r>
              <a:rPr lang="en-US" altLang="ko-KR" sz="2800" i="1">
                <a:effectLst>
                  <a:outerShdw blurRad="38100" dist="38100" dir="2700000" algn="tl">
                    <a:srgbClr val="000000"/>
                  </a:outerShdw>
                </a:effectLst>
              </a:rPr>
              <a:t>Principles of Cord Organization</a:t>
            </a:r>
            <a:endParaRPr lang="en-US" altLang="ko-KR">
              <a:solidFill>
                <a:srgbClr val="C0FEF9"/>
              </a:solidFill>
            </a:endParaRPr>
          </a:p>
          <a:p>
            <a:pPr algn="l">
              <a:lnSpc>
                <a:spcPct val="40000"/>
              </a:lnSpc>
              <a:defRPr/>
            </a:pPr>
            <a:endParaRPr lang="en-US" altLang="ko-KR">
              <a:solidFill>
                <a:srgbClr val="C0FEF9"/>
              </a:solidFill>
            </a:endParaRPr>
          </a:p>
          <a:p>
            <a:pPr algn="l">
              <a:lnSpc>
                <a:spcPct val="120000"/>
              </a:lnSpc>
              <a:defRPr/>
            </a:pPr>
            <a:r>
              <a:rPr lang="en-US" altLang="ko-KR">
                <a:solidFill>
                  <a:srgbClr val="C0FEF9"/>
                </a:solidFill>
                <a:effectLst>
                  <a:outerShdw blurRad="38100" dist="38100" dir="2700000" algn="tl">
                    <a:srgbClr val="000000"/>
                  </a:outerShdw>
                </a:effectLst>
              </a:rPr>
              <a:t>        </a:t>
            </a:r>
            <a:r>
              <a:rPr lang="en-US" altLang="ko-KR" sz="2600">
                <a:solidFill>
                  <a:srgbClr val="C0FEF9"/>
                </a:solidFill>
                <a:effectLst>
                  <a:outerShdw blurRad="38100" dist="38100" dir="2700000" algn="tl">
                    <a:srgbClr val="000000"/>
                  </a:outerShdw>
                </a:effectLst>
              </a:rPr>
              <a:t>1) Longitudinal Arrangement</a:t>
            </a:r>
            <a:endParaRPr lang="en-US" altLang="ko-KR">
              <a:solidFill>
                <a:srgbClr val="C0FEF9"/>
              </a:solidFill>
            </a:endParaRPr>
          </a:p>
          <a:p>
            <a:pPr algn="l">
              <a:lnSpc>
                <a:spcPct val="120000"/>
              </a:lnSpc>
              <a:defRPr/>
            </a:pPr>
            <a:r>
              <a:rPr lang="en-US" altLang="ko-KR">
                <a:effectLst>
                  <a:outerShdw blurRad="38100" dist="38100" dir="2700000" algn="tl">
                    <a:srgbClr val="000000"/>
                  </a:outerShdw>
                </a:effectLst>
              </a:rPr>
              <a:t>                Fibers (White Matter) ------------- White Column</a:t>
            </a:r>
          </a:p>
          <a:p>
            <a:pPr algn="l">
              <a:lnSpc>
                <a:spcPct val="120000"/>
              </a:lnSpc>
              <a:defRPr/>
            </a:pPr>
            <a:r>
              <a:rPr lang="en-US" altLang="ko-KR">
                <a:effectLst>
                  <a:outerShdw blurRad="38100" dist="38100" dir="2700000" algn="tl">
                    <a:srgbClr val="000000"/>
                  </a:outerShdw>
                </a:effectLst>
              </a:rPr>
              <a:t>                Cell Groups (Gray Matter) ------- Gray Column</a:t>
            </a:r>
          </a:p>
          <a:p>
            <a:pPr algn="l">
              <a:lnSpc>
                <a:spcPct val="40000"/>
              </a:lnSpc>
              <a:defRPr/>
            </a:pPr>
            <a:r>
              <a:rPr lang="en-US" altLang="ko-KR">
                <a:effectLst>
                  <a:outerShdw blurRad="38100" dist="38100" dir="2700000" algn="tl">
                    <a:srgbClr val="000000"/>
                  </a:outerShdw>
                </a:effectLst>
              </a:rPr>
              <a:t> </a:t>
            </a: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2) Transverse Arrangement</a:t>
            </a:r>
            <a:endParaRPr lang="en-US" altLang="ko-KR">
              <a:solidFill>
                <a:srgbClr val="C0FEF9"/>
              </a:solidFill>
              <a:effectLst>
                <a:outerShdw blurRad="38100" dist="38100" dir="2700000" algn="tl">
                  <a:srgbClr val="000000"/>
                </a:outerShdw>
              </a:effectLst>
            </a:endParaRPr>
          </a:p>
          <a:p>
            <a:pPr algn="l">
              <a:lnSpc>
                <a:spcPct val="120000"/>
              </a:lnSpc>
              <a:defRPr/>
            </a:pPr>
            <a:r>
              <a:rPr lang="en-US" altLang="ko-KR">
                <a:effectLst>
                  <a:outerShdw blurRad="38100" dist="38100" dir="2700000" algn="tl">
                    <a:srgbClr val="000000"/>
                  </a:outerShdw>
                </a:effectLst>
              </a:rPr>
              <a:t>                Afferent &amp; Efferent Fibers</a:t>
            </a:r>
          </a:p>
          <a:p>
            <a:pPr algn="l">
              <a:lnSpc>
                <a:spcPct val="120000"/>
              </a:lnSpc>
              <a:defRPr/>
            </a:pPr>
            <a:r>
              <a:rPr lang="en-US" altLang="ko-KR">
                <a:effectLst>
                  <a:outerShdw blurRad="38100" dist="38100" dir="2700000" algn="tl">
                    <a:srgbClr val="000000"/>
                  </a:outerShdw>
                </a:effectLst>
              </a:rPr>
              <a:t>                Crossing (Commissural and Decussating) Fibers</a:t>
            </a:r>
          </a:p>
          <a:p>
            <a:pPr algn="l">
              <a:lnSpc>
                <a:spcPct val="20000"/>
              </a:lnSpc>
              <a:defRPr/>
            </a:pPr>
            <a:endParaRPr lang="en-US" altLang="ko-KR">
              <a:solidFill>
                <a:srgbClr val="C0FEF9"/>
              </a:solidFill>
            </a:endParaRP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3) Somatotopical Arrangement</a:t>
            </a:r>
            <a:endParaRPr lang="en-US" altLang="ko-KR">
              <a:solidFill>
                <a:srgbClr val="C0FEF9"/>
              </a:solidFill>
            </a:endParaRPr>
          </a:p>
          <a:p>
            <a:pPr algn="l">
              <a:lnSpc>
                <a:spcPct val="120000"/>
              </a:lnSpc>
              <a:defRPr/>
            </a:pPr>
            <a:endParaRPr lang="en-US" altLang="ko-KR">
              <a:solidFill>
                <a:srgbClr val="C0FEF9"/>
              </a:solidFill>
            </a:endParaRPr>
          </a:p>
        </p:txBody>
      </p:sp>
      <p:sp>
        <p:nvSpPr>
          <p:cNvPr id="15363"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a:t>
            </a:r>
            <a:r>
              <a:rPr lang="en-US" altLang="ko-KR" i="1">
                <a:solidFill>
                  <a:srgbClr val="C0FEF9"/>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3429935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1485900" y="381000"/>
            <a:ext cx="8991600" cy="60960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6082" name="Picture 3" descr="http://anatomy.yonsei.ac.kr/image/CH5-PI4.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762000"/>
            <a:ext cx="40465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E:\GDATA\P-NEURO\Neuro\Cord\Somatotopy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300" y="3470276"/>
            <a:ext cx="33528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E:\GDATA\P-NEURO\Neuro\Cord\Somatotop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300" y="762000"/>
            <a:ext cx="3352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Rectangle 7"/>
          <p:cNvSpPr>
            <a:spLocks noChangeArrowheads="1"/>
          </p:cNvSpPr>
          <p:nvPr/>
        </p:nvSpPr>
        <p:spPr bwMode="auto">
          <a:xfrm>
            <a:off x="2400300" y="5867400"/>
            <a:ext cx="7880350" cy="427038"/>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solidFill>
                  <a:srgbClr val="CCFFCC"/>
                </a:solidFill>
                <a:effectLst>
                  <a:outerShdw blurRad="38100" dist="38100" dir="2700000" algn="tl">
                    <a:srgbClr val="000000"/>
                  </a:outerShdw>
                </a:effectLst>
              </a:rPr>
              <a:t>Columnnar arrangement          somatotopical arrangement</a:t>
            </a:r>
          </a:p>
        </p:txBody>
      </p:sp>
    </p:spTree>
    <p:extLst>
      <p:ext uri="{BB962C8B-B14F-4D97-AF65-F5344CB8AC3E}">
        <p14:creationId xmlns:p14="http://schemas.microsoft.com/office/powerpoint/2010/main" val="15098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758950" y="1295400"/>
            <a:ext cx="8750300" cy="525145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    </a:t>
            </a:r>
            <a:r>
              <a:rPr lang="en-US" altLang="ko-KR" sz="2600" i="1" u="sng" dirty="0">
                <a:solidFill>
                  <a:srgbClr val="FFFFFF"/>
                </a:solidFill>
                <a:effectLst>
                  <a:outerShdw blurRad="38100" dist="38100" dir="2700000" algn="tl">
                    <a:srgbClr val="000000"/>
                  </a:outerShdw>
                </a:effectLst>
              </a:rPr>
              <a:t>Lamina of </a:t>
            </a:r>
            <a:r>
              <a:rPr lang="en-US" altLang="ko-KR" sz="2600" i="1" u="sng" dirty="0" err="1">
                <a:solidFill>
                  <a:srgbClr val="FFFFFF"/>
                </a:solidFill>
                <a:effectLst>
                  <a:outerShdw blurRad="38100" dist="38100" dir="2700000" algn="tl">
                    <a:srgbClr val="000000"/>
                  </a:outerShdw>
                </a:effectLst>
              </a:rPr>
              <a:t>Rexed</a:t>
            </a:r>
            <a:endParaRPr lang="en-US" altLang="ko-KR" sz="2600" dirty="0">
              <a:solidFill>
                <a:schemeClr val="tx1"/>
              </a:solidFill>
              <a:effectLst>
                <a:outerShdw blurRad="38100" dist="38100" dir="2700000" algn="tl">
                  <a:srgbClr val="000000"/>
                </a:outerShdw>
              </a:effectLst>
            </a:endParaRPr>
          </a:p>
          <a:p>
            <a:pPr algn="l">
              <a:lnSpc>
                <a:spcPct val="165000"/>
              </a:lnSpc>
            </a:pPr>
            <a:r>
              <a:rPr lang="en-US" altLang="ko-KR" sz="2200" dirty="0">
                <a:solidFill>
                  <a:schemeClr val="tx1"/>
                </a:solidFill>
                <a:effectLst>
                  <a:outerShdw blurRad="38100" dist="38100" dir="2700000" algn="tl">
                    <a:srgbClr val="000000"/>
                  </a:outerShdw>
                </a:effectLst>
              </a:rPr>
              <a:t>Lamina  I  ---------- marginal cell (</a:t>
            </a:r>
            <a:r>
              <a:rPr lang="en-US" altLang="ko-KR" sz="2200" dirty="0" err="1">
                <a:solidFill>
                  <a:schemeClr val="tx1"/>
                </a:solidFill>
                <a:effectLst>
                  <a:outerShdw blurRad="38100" dist="38100" dir="2700000" algn="tl">
                    <a:srgbClr val="000000"/>
                  </a:outerShdw>
                </a:effectLst>
              </a:rPr>
              <a:t>Waldeyer’s</a:t>
            </a:r>
            <a:r>
              <a:rPr lang="en-US" altLang="ko-KR" sz="2200" dirty="0">
                <a:solidFill>
                  <a:schemeClr val="tx1"/>
                </a:solidFill>
                <a:effectLst>
                  <a:outerShdw blurRad="38100" dist="38100" dir="2700000" algn="tl">
                    <a:srgbClr val="000000"/>
                  </a:outerShdw>
                </a:effectLst>
              </a:rPr>
              <a:t> cell)</a:t>
            </a:r>
          </a:p>
          <a:p>
            <a:pPr algn="l">
              <a:lnSpc>
                <a:spcPct val="165000"/>
              </a:lnSpc>
            </a:pPr>
            <a:r>
              <a:rPr lang="en-US" altLang="ko-KR" sz="2200" dirty="0">
                <a:solidFill>
                  <a:schemeClr val="tx1"/>
                </a:solidFill>
                <a:effectLst>
                  <a:outerShdw blurRad="38100" dist="38100" dir="2700000" algn="tl">
                    <a:srgbClr val="000000"/>
                  </a:outerShdw>
                </a:effectLst>
              </a:rPr>
              <a:t>Lamina  II ---------- </a:t>
            </a:r>
            <a:r>
              <a:rPr lang="en-US" altLang="ko-KR" sz="2200" i="1" dirty="0">
                <a:solidFill>
                  <a:srgbClr val="FDC0E5"/>
                </a:solidFill>
                <a:effectLst>
                  <a:outerShdw blurRad="38100" dist="38100" dir="2700000" algn="tl">
                    <a:srgbClr val="000000"/>
                  </a:outerShdw>
                </a:effectLst>
              </a:rPr>
              <a:t>substantia </a:t>
            </a:r>
            <a:r>
              <a:rPr lang="en-US" altLang="ko-KR" sz="2200" i="1" dirty="0" err="1">
                <a:solidFill>
                  <a:srgbClr val="FDC0E5"/>
                </a:solidFill>
                <a:effectLst>
                  <a:outerShdw blurRad="38100" dist="38100" dir="2700000" algn="tl">
                    <a:srgbClr val="000000"/>
                  </a:outerShdw>
                </a:effectLst>
              </a:rPr>
              <a:t>gelatinosa</a:t>
            </a:r>
            <a:r>
              <a:rPr lang="en-US" altLang="ko-KR" sz="2200" i="1" dirty="0">
                <a:solidFill>
                  <a:srgbClr val="FDC0E5"/>
                </a:solidFill>
                <a:effectLst>
                  <a:outerShdw blurRad="38100" dist="38100" dir="2700000" algn="tl">
                    <a:srgbClr val="000000"/>
                  </a:outerShdw>
                </a:effectLst>
              </a:rPr>
              <a:t> of Rolando</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III, IV ----- nucleus </a:t>
            </a:r>
            <a:r>
              <a:rPr lang="en-US" altLang="ko-KR" sz="2200" dirty="0" err="1">
                <a:solidFill>
                  <a:schemeClr val="tx1"/>
                </a:solidFill>
                <a:effectLst>
                  <a:outerShdw blurRad="38100" dist="38100" dir="2700000" algn="tl">
                    <a:srgbClr val="000000"/>
                  </a:outerShdw>
                </a:effectLst>
              </a:rPr>
              <a:t>proprius</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 VI</a:t>
            </a:r>
          </a:p>
          <a:p>
            <a:pPr algn="l">
              <a:lnSpc>
                <a:spcPct val="115000"/>
              </a:lnSpc>
            </a:pPr>
            <a:r>
              <a:rPr lang="en-US" altLang="ko-KR" sz="2200" dirty="0">
                <a:solidFill>
                  <a:schemeClr val="tx1"/>
                </a:solidFill>
                <a:effectLst>
                  <a:outerShdw blurRad="38100" dist="38100" dir="2700000" algn="tl">
                    <a:srgbClr val="000000"/>
                  </a:outerShdw>
                </a:effectLst>
              </a:rPr>
              <a:t>Lamina  VII --------- intermediate gray</a:t>
            </a: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rgbClr val="FDC0E5"/>
                </a:solidFill>
                <a:effectLst>
                  <a:outerShdw blurRad="38100" dist="38100" dir="2700000" algn="tl">
                    <a:srgbClr val="000000"/>
                  </a:outerShdw>
                </a:effectLst>
              </a:rPr>
              <a:t>intermediolateral</a:t>
            </a:r>
            <a:r>
              <a:rPr lang="en-US" altLang="ko-KR" sz="2200" i="1" dirty="0">
                <a:solidFill>
                  <a:srgbClr val="FDC0E5"/>
                </a:solidFill>
                <a:effectLst>
                  <a:outerShdw blurRad="38100" dist="38100" dir="2700000" algn="tl">
                    <a:srgbClr val="000000"/>
                  </a:outerShdw>
                </a:effectLst>
              </a:rPr>
              <a:t> cell column (ILM)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Clarke</a:t>
            </a:r>
            <a:r>
              <a:rPr lang="ko-KR" altLang="en-US" sz="2200" i="1" dirty="0">
                <a:solidFill>
                  <a:srgbClr val="FDC0E5"/>
                </a:solidFill>
                <a:effectLst>
                  <a:outerShdw blurRad="38100" dist="38100" dir="2700000" algn="tl">
                    <a:srgbClr val="000000"/>
                  </a:outerShdw>
                </a:effectLst>
              </a:rPr>
              <a:t>’</a:t>
            </a:r>
            <a:r>
              <a:rPr lang="en-US" altLang="ko-KR" sz="2200" i="1" dirty="0">
                <a:solidFill>
                  <a:srgbClr val="FDC0E5"/>
                </a:solidFill>
                <a:effectLst>
                  <a:outerShdw blurRad="38100" dist="38100" dir="2700000" algn="tl">
                    <a:srgbClr val="000000"/>
                  </a:outerShdw>
                </a:effectLst>
              </a:rPr>
              <a:t>s column (Nucleus dorsalis)</a:t>
            </a:r>
            <a:endParaRPr lang="en-US" altLang="ko-KR" sz="2200" dirty="0">
              <a:solidFill>
                <a:schemeClr val="tx1"/>
              </a:solidFill>
              <a:effectLst>
                <a:outerShdw blurRad="38100" dist="38100" dir="2700000" algn="tl">
                  <a:srgbClr val="000000"/>
                </a:outerShdw>
              </a:effectLst>
            </a:endParaRPr>
          </a:p>
          <a:p>
            <a:pPr algn="l">
              <a:lnSpc>
                <a:spcPct val="10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chemeClr val="tx1"/>
                </a:solidFill>
                <a:effectLst>
                  <a:outerShdw blurRad="38100" dist="38100" dir="2700000" algn="tl">
                    <a:srgbClr val="000000"/>
                  </a:outerShdw>
                </a:effectLst>
              </a:rPr>
              <a:t>intermediomedial</a:t>
            </a:r>
            <a:r>
              <a:rPr lang="en-US" altLang="ko-KR" sz="2200" i="1" dirty="0">
                <a:solidFill>
                  <a:schemeClr val="tx1"/>
                </a:solidFill>
                <a:effectLst>
                  <a:outerShdw blurRad="38100" dist="38100" dir="2700000" algn="tl">
                    <a:srgbClr val="000000"/>
                  </a:outerShdw>
                </a:effectLst>
              </a:rPr>
              <a:t> cell column (IMM)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VIII</a:t>
            </a:r>
          </a:p>
          <a:p>
            <a:pPr algn="l">
              <a:lnSpc>
                <a:spcPct val="115000"/>
              </a:lnSpc>
            </a:pPr>
            <a:r>
              <a:rPr lang="en-US" altLang="ko-KR" sz="2200" dirty="0">
                <a:solidFill>
                  <a:schemeClr val="tx1"/>
                </a:solidFill>
                <a:effectLst>
                  <a:outerShdw blurRad="38100" dist="38100" dir="2700000" algn="tl">
                    <a:srgbClr val="000000"/>
                  </a:outerShdw>
                </a:effectLst>
              </a:rPr>
              <a:t>Lamina IX ---------- </a:t>
            </a:r>
            <a:r>
              <a:rPr lang="en-US" altLang="ko-KR" sz="2200" i="1" dirty="0">
                <a:solidFill>
                  <a:srgbClr val="FDC0E5"/>
                </a:solidFill>
                <a:effectLst>
                  <a:outerShdw blurRad="38100" dist="38100" dir="2700000" algn="tl">
                    <a:srgbClr val="000000"/>
                  </a:outerShdw>
                </a:effectLst>
              </a:rPr>
              <a:t>anterior horn (motor) cell</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X ----------- gray commissure</a:t>
            </a:r>
            <a:r>
              <a:rPr lang="en-US" altLang="ko-KR" sz="2300" dirty="0">
                <a:solidFill>
                  <a:schemeClr val="tx1"/>
                </a:solidFill>
                <a:effectLst>
                  <a:outerShdw blurRad="38100" dist="38100" dir="2700000" algn="tl">
                    <a:srgbClr val="000000"/>
                  </a:outerShdw>
                </a:effectLst>
              </a:rPr>
              <a:t> </a:t>
            </a:r>
          </a:p>
        </p:txBody>
      </p:sp>
      <p:sp>
        <p:nvSpPr>
          <p:cNvPr id="17411" name="Rectangle 3"/>
          <p:cNvSpPr>
            <a:spLocks noChangeArrowheads="1"/>
          </p:cNvSpPr>
          <p:nvPr/>
        </p:nvSpPr>
        <p:spPr bwMode="auto">
          <a:xfrm>
            <a:off x="1758950" y="304800"/>
            <a:ext cx="8750300" cy="7620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700" i="1">
                <a:solidFill>
                  <a:srgbClr val="C0FEF9"/>
                </a:solidFill>
                <a:effectLst>
                  <a:outerShdw blurRad="38100" dist="38100" dir="2700000" algn="tl">
                    <a:srgbClr val="000000"/>
                  </a:outerShdw>
                </a:effectLst>
              </a:rPr>
              <a:t>Spinal Cord</a:t>
            </a:r>
            <a:r>
              <a:rPr lang="en-US" altLang="ko-KR" sz="2800" b="0" i="1">
                <a:solidFill>
                  <a:srgbClr val="C0FEF9"/>
                </a:solidFill>
                <a:effectLst>
                  <a:outerShdw blurRad="38100" dist="38100" dir="2700000" algn="tl">
                    <a:srgbClr val="000000"/>
                  </a:outerShdw>
                </a:effectLst>
              </a:rPr>
              <a:t>                                 </a:t>
            </a:r>
            <a:r>
              <a:rPr lang="en-US" altLang="ko-KR" i="1">
                <a:solidFill>
                  <a:srgbClr val="C0FEF9"/>
                </a:solidFill>
                <a:effectLst>
                  <a:outerShdw blurRad="38100" dist="38100" dir="2700000" algn="tl">
                    <a:srgbClr val="000000"/>
                  </a:outerShdw>
                </a:effectLst>
              </a:rPr>
              <a:t>Internal Structure</a:t>
            </a:r>
          </a:p>
        </p:txBody>
      </p:sp>
      <p:pic>
        <p:nvPicPr>
          <p:cNvPr id="47107" name="Picture 3" descr="\\psf\Home\Desktop\스크린샷 2012-10-30 오전 1.03.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939" y="2997201"/>
            <a:ext cx="39385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569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1485900" y="533400"/>
            <a:ext cx="91440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9154" name="Picture 5" descr="E:\GDATA\P-NEURO\Neuro\Cord\RexedLami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989" y="1828800"/>
            <a:ext cx="82502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643439" y="1066800"/>
            <a:ext cx="2828925" cy="488950"/>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600" i="1">
                <a:solidFill>
                  <a:srgbClr val="FFFFFF"/>
                </a:solidFill>
                <a:effectLst>
                  <a:outerShdw blurRad="38100" dist="38100" dir="2700000" algn="tl">
                    <a:srgbClr val="000000"/>
                  </a:outerShdw>
                </a:effectLst>
              </a:rPr>
              <a:t>Lamina of Rexed</a:t>
            </a:r>
          </a:p>
        </p:txBody>
      </p:sp>
    </p:spTree>
    <p:extLst>
      <p:ext uri="{BB962C8B-B14F-4D97-AF65-F5344CB8AC3E}">
        <p14:creationId xmlns:p14="http://schemas.microsoft.com/office/powerpoint/2010/main" val="395586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1055440" y="230064"/>
            <a:ext cx="2664296" cy="118271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C0FEF9"/>
                </a:solidFill>
                <a:effectLst>
                  <a:outerShdw blurRad="38100" dist="38100" dir="2700000" algn="tl">
                    <a:srgbClr val="000000"/>
                  </a:outerShdw>
                </a:effectLst>
              </a:rPr>
              <a:t>Spinal Cord</a:t>
            </a:r>
          </a:p>
          <a:p>
            <a:pPr algn="l"/>
            <a:r>
              <a:rPr lang="en-US" altLang="ko-KR" sz="2800" i="1" dirty="0">
                <a:solidFill>
                  <a:srgbClr val="C0FEF9"/>
                </a:solidFill>
                <a:effectLst>
                  <a:outerShdw blurRad="38100" dist="38100" dir="2700000" algn="tl">
                    <a:srgbClr val="000000"/>
                  </a:outerShdw>
                </a:effectLst>
              </a:rPr>
              <a:t>        Tracts</a:t>
            </a:r>
          </a:p>
        </p:txBody>
      </p:sp>
      <p:pic>
        <p:nvPicPr>
          <p:cNvPr id="2" name="그림 1"/>
          <p:cNvPicPr>
            <a:picLocks noChangeAspect="1"/>
          </p:cNvPicPr>
          <p:nvPr/>
        </p:nvPicPr>
        <p:blipFill>
          <a:blip r:embed="rId3"/>
          <a:stretch>
            <a:fillRect/>
          </a:stretch>
        </p:blipFill>
        <p:spPr>
          <a:xfrm>
            <a:off x="1" y="1700657"/>
            <a:ext cx="5477608" cy="3457441"/>
          </a:xfrm>
          <a:prstGeom prst="rect">
            <a:avLst/>
          </a:prstGeom>
        </p:spPr>
      </p:pic>
      <p:pic>
        <p:nvPicPr>
          <p:cNvPr id="3" name="그림 2"/>
          <p:cNvPicPr>
            <a:picLocks noChangeAspect="1"/>
          </p:cNvPicPr>
          <p:nvPr/>
        </p:nvPicPr>
        <p:blipFill>
          <a:blip r:embed="rId4"/>
          <a:stretch>
            <a:fillRect/>
          </a:stretch>
        </p:blipFill>
        <p:spPr>
          <a:xfrm>
            <a:off x="5641549" y="1700656"/>
            <a:ext cx="6550451" cy="3457442"/>
          </a:xfrm>
          <a:prstGeom prst="rect">
            <a:avLst/>
          </a:prstGeom>
        </p:spPr>
      </p:pic>
      <p:sp>
        <p:nvSpPr>
          <p:cNvPr id="6" name="TextBox 5"/>
          <p:cNvSpPr txBox="1"/>
          <p:nvPr/>
        </p:nvSpPr>
        <p:spPr>
          <a:xfrm>
            <a:off x="10516219" y="6550223"/>
            <a:ext cx="1675781" cy="307777"/>
          </a:xfrm>
          <a:prstGeom prst="rect">
            <a:avLst/>
          </a:prstGeom>
          <a:noFill/>
        </p:spPr>
        <p:txBody>
          <a:bodyPr wrap="square" rtlCol="0">
            <a:spAutoFit/>
          </a:bodyPr>
          <a:lstStyle/>
          <a:p>
            <a:r>
              <a:rPr lang="en-US" altLang="ko-KR" sz="1400" dirty="0"/>
              <a:t>Todd A. Hardy, </a:t>
            </a:r>
            <a:r>
              <a:rPr lang="en-US" altLang="ko-KR" sz="1400" dirty="0" smtClean="0"/>
              <a:t>2021</a:t>
            </a:r>
            <a:endParaRPr lang="ko-KR" altLang="en-US" sz="1400" dirty="0"/>
          </a:p>
        </p:txBody>
      </p:sp>
    </p:spTree>
    <p:extLst>
      <p:ext uri="{BB962C8B-B14F-4D97-AF65-F5344CB8AC3E}">
        <p14:creationId xmlns:p14="http://schemas.microsoft.com/office/powerpoint/2010/main" val="20218599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530350" y="1454150"/>
            <a:ext cx="9131300" cy="49403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p>
          <a:p>
            <a:pPr algn="l">
              <a:lnSpc>
                <a:spcPct val="120000"/>
              </a:lnSpc>
              <a:defRPr/>
            </a:pPr>
            <a:r>
              <a:rPr lang="en-US" altLang="ko-KR" dirty="0">
                <a:solidFill>
                  <a:srgbClr val="C0FEF9"/>
                </a:solidFill>
              </a:rPr>
              <a:t>                               </a:t>
            </a:r>
            <a:r>
              <a:rPr lang="en-US" altLang="ko-KR" dirty="0"/>
              <a:t>    </a:t>
            </a:r>
            <a:r>
              <a:rPr lang="en-US" altLang="ko-KR" sz="2800" i="1" u="sng" dirty="0">
                <a:solidFill>
                  <a:srgbClr val="FFFFFF"/>
                </a:solidFill>
              </a:rPr>
              <a:t>Ascending Tracts</a:t>
            </a:r>
            <a:endParaRPr lang="en-US" altLang="ko-KR" dirty="0"/>
          </a:p>
          <a:p>
            <a:pPr algn="l">
              <a:lnSpc>
                <a:spcPct val="115000"/>
              </a:lnSpc>
              <a:defRPr/>
            </a:pPr>
            <a:endParaRPr lang="en-US" altLang="ko-KR" sz="2300" dirty="0"/>
          </a:p>
          <a:p>
            <a:pPr algn="l">
              <a:lnSpc>
                <a:spcPct val="115000"/>
              </a:lnSpc>
              <a:defRPr/>
            </a:pPr>
            <a:r>
              <a:rPr lang="en-US" altLang="ko-KR" sz="2300" dirty="0"/>
              <a:t>            </a:t>
            </a:r>
            <a:r>
              <a:rPr lang="en-US" altLang="ko-KR" i="1" dirty="0"/>
              <a:t>Posterior White Column-Medial </a:t>
            </a:r>
            <a:r>
              <a:rPr lang="en-US" altLang="ko-KR" i="1" dirty="0" err="1"/>
              <a:t>Lemniscal</a:t>
            </a:r>
            <a:r>
              <a:rPr lang="en-US" altLang="ko-KR" i="1" dirty="0"/>
              <a:t> Pathway</a:t>
            </a:r>
          </a:p>
          <a:p>
            <a:pPr algn="l">
              <a:lnSpc>
                <a:spcPct val="115000"/>
              </a:lnSpc>
              <a:defRPr/>
            </a:pPr>
            <a:r>
              <a:rPr lang="en-US" altLang="ko-KR" i="1" dirty="0"/>
              <a:t>           </a:t>
            </a:r>
            <a:r>
              <a:rPr lang="en-US" altLang="ko-KR" i="1" dirty="0" err="1"/>
              <a:t>Spinothalamic</a:t>
            </a:r>
            <a:r>
              <a:rPr lang="en-US" altLang="ko-KR" i="1" dirty="0"/>
              <a:t> Tract</a:t>
            </a:r>
          </a:p>
          <a:p>
            <a:pPr algn="l">
              <a:lnSpc>
                <a:spcPct val="115000"/>
              </a:lnSpc>
              <a:defRPr/>
            </a:pPr>
            <a:r>
              <a:rPr lang="en-US" altLang="ko-KR" i="1" dirty="0"/>
              <a:t>                </a:t>
            </a:r>
            <a:r>
              <a:rPr lang="en-US" altLang="ko-KR" i="1" dirty="0" err="1"/>
              <a:t>Spinoreticular</a:t>
            </a:r>
            <a:r>
              <a:rPr lang="en-US" altLang="ko-KR" i="1" dirty="0"/>
              <a:t> or </a:t>
            </a:r>
            <a:r>
              <a:rPr lang="en-US" altLang="ko-KR" i="1" dirty="0" err="1"/>
              <a:t>Spinoreticulothalamic</a:t>
            </a:r>
            <a:r>
              <a:rPr lang="en-US" altLang="ko-KR" i="1" dirty="0"/>
              <a:t> Tract</a:t>
            </a:r>
          </a:p>
          <a:p>
            <a:pPr algn="l">
              <a:lnSpc>
                <a:spcPct val="115000"/>
              </a:lnSpc>
              <a:defRPr/>
            </a:pPr>
            <a:r>
              <a:rPr lang="en-US" altLang="ko-KR" i="1" dirty="0"/>
              <a:t>           </a:t>
            </a:r>
            <a:r>
              <a:rPr lang="en-US" altLang="ko-KR" i="1" dirty="0" err="1"/>
              <a:t>Spinocerebellar</a:t>
            </a:r>
            <a:r>
              <a:rPr lang="en-US" altLang="ko-KR" i="1" dirty="0"/>
              <a:t> Tract</a:t>
            </a:r>
            <a:endParaRPr lang="en-US" altLang="ko-KR" sz="2300" dirty="0"/>
          </a:p>
          <a:p>
            <a:pPr algn="l">
              <a:lnSpc>
                <a:spcPct val="115000"/>
              </a:lnSpc>
              <a:defRPr/>
            </a:pPr>
            <a:r>
              <a:rPr lang="en-US" altLang="ko-KR" sz="2300" dirty="0"/>
              <a:t>            </a:t>
            </a:r>
            <a:r>
              <a:rPr lang="en-US" altLang="ko-KR" sz="2300" dirty="0" err="1">
                <a:solidFill>
                  <a:srgbClr val="FFFFFF"/>
                </a:solidFill>
              </a:rPr>
              <a:t>Spinomedullothalamic</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Cervicothalamic</a:t>
            </a:r>
            <a:r>
              <a:rPr lang="en-US" altLang="ko-KR" sz="2300" dirty="0">
                <a:solidFill>
                  <a:srgbClr val="FFFFFF"/>
                </a:solidFill>
              </a:rPr>
              <a:t> or </a:t>
            </a:r>
            <a:r>
              <a:rPr lang="en-US" altLang="ko-KR" sz="2300" dirty="0" err="1">
                <a:solidFill>
                  <a:srgbClr val="FFFFFF"/>
                </a:solidFill>
              </a:rPr>
              <a:t>Spinocervicothalamic</a:t>
            </a:r>
            <a:r>
              <a:rPr lang="en-US" altLang="ko-KR" sz="2300" dirty="0">
                <a:solidFill>
                  <a:srgbClr val="FFFFFF"/>
                </a:solidFill>
              </a:rPr>
              <a:t> Tract </a:t>
            </a:r>
          </a:p>
          <a:p>
            <a:pPr algn="l">
              <a:lnSpc>
                <a:spcPct val="115000"/>
              </a:lnSpc>
              <a:defRPr/>
            </a:pPr>
            <a:r>
              <a:rPr lang="en-US" altLang="ko-KR" sz="2300" dirty="0">
                <a:solidFill>
                  <a:srgbClr val="FFFFFF"/>
                </a:solidFill>
              </a:rPr>
              <a:t>            </a:t>
            </a:r>
            <a:r>
              <a:rPr lang="en-US" altLang="ko-KR" sz="2300" dirty="0" err="1">
                <a:solidFill>
                  <a:srgbClr val="FFFFFF"/>
                </a:solidFill>
              </a:rPr>
              <a:t>Spino-olivary</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Spinotectal</a:t>
            </a:r>
            <a:r>
              <a:rPr lang="en-US" altLang="ko-KR" sz="2300" dirty="0">
                <a:solidFill>
                  <a:srgbClr val="FFFFFF"/>
                </a:solidFill>
              </a:rPr>
              <a:t> Tract</a:t>
            </a:r>
            <a:r>
              <a:rPr lang="en-US" altLang="ko-KR" sz="2300" i="1" dirty="0">
                <a:solidFill>
                  <a:srgbClr val="FFFFFF"/>
                </a:solidFill>
              </a:rPr>
              <a:t>  </a:t>
            </a:r>
          </a:p>
          <a:p>
            <a:pPr algn="l">
              <a:lnSpc>
                <a:spcPct val="115000"/>
              </a:lnSpc>
              <a:defRPr/>
            </a:pPr>
            <a:r>
              <a:rPr lang="en-US" altLang="ko-KR" sz="2300" i="1" dirty="0">
                <a:solidFill>
                  <a:srgbClr val="FFFFFF"/>
                </a:solidFill>
              </a:rPr>
              <a:t>                   </a:t>
            </a:r>
          </a:p>
        </p:txBody>
      </p:sp>
      <p:sp>
        <p:nvSpPr>
          <p:cNvPr id="21507" name="Rectangle 3"/>
          <p:cNvSpPr>
            <a:spLocks noChangeArrowheads="1"/>
          </p:cNvSpPr>
          <p:nvPr/>
        </p:nvSpPr>
        <p:spPr bwMode="auto">
          <a:xfrm>
            <a:off x="1530350" y="387350"/>
            <a:ext cx="9131300" cy="6731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Tracts</a:t>
            </a:r>
          </a:p>
        </p:txBody>
      </p:sp>
    </p:spTree>
    <p:extLst>
      <p:ext uri="{BB962C8B-B14F-4D97-AF65-F5344CB8AC3E}">
        <p14:creationId xmlns:p14="http://schemas.microsoft.com/office/powerpoint/2010/main" val="30465893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377950" y="1073150"/>
            <a:ext cx="9512300" cy="55499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r>
              <a:rPr lang="en-US" altLang="ko-KR" i="1" u="sng" dirty="0"/>
              <a:t>Posterior White Column-Medial </a:t>
            </a:r>
            <a:r>
              <a:rPr lang="en-US" altLang="ko-KR" i="1" u="sng" dirty="0" err="1"/>
              <a:t>Lemniscal</a:t>
            </a:r>
            <a:r>
              <a:rPr lang="en-US" altLang="ko-KR" i="1" u="sng" dirty="0"/>
              <a:t> Pathway</a:t>
            </a:r>
            <a:endParaRPr lang="en-US" altLang="ko-KR" dirty="0"/>
          </a:p>
          <a:p>
            <a:pPr algn="l">
              <a:defRPr/>
            </a:pPr>
            <a:r>
              <a:rPr lang="en-US" altLang="ko-KR" sz="2300" dirty="0"/>
              <a:t>    </a:t>
            </a:r>
            <a:endParaRPr lang="en-US" altLang="ko-KR" sz="2000" dirty="0"/>
          </a:p>
          <a:p>
            <a:pPr algn="l">
              <a:defRPr/>
            </a:pPr>
            <a:r>
              <a:rPr lang="en-US" altLang="ko-KR" sz="2000" dirty="0"/>
              <a:t>       Modality: </a:t>
            </a:r>
            <a:r>
              <a:rPr lang="en-US" altLang="ko-KR" sz="2000" i="1" dirty="0">
                <a:solidFill>
                  <a:srgbClr val="FFFFFF"/>
                </a:solidFill>
              </a:rPr>
              <a:t> Discriminative Touch Sensation (include Vibration) and </a:t>
            </a:r>
          </a:p>
          <a:p>
            <a:pPr algn="l">
              <a:defRPr/>
            </a:pPr>
            <a:r>
              <a:rPr lang="en-US" altLang="ko-KR" sz="2000" i="1" dirty="0">
                <a:solidFill>
                  <a:srgbClr val="FFFFFF"/>
                </a:solidFill>
              </a:rPr>
              <a:t>                         Conscious Proprioception (Position Sensation, Kinesthesia)</a:t>
            </a:r>
            <a:endParaRPr lang="en-US" altLang="ko-KR" sz="2000" dirty="0"/>
          </a:p>
          <a:p>
            <a:pPr algn="l">
              <a:lnSpc>
                <a:spcPct val="115000"/>
              </a:lnSpc>
              <a:spcAft>
                <a:spcPct val="10000"/>
              </a:spcAft>
              <a:defRPr/>
            </a:pPr>
            <a:r>
              <a:rPr lang="en-US" altLang="ko-KR" sz="2000" dirty="0"/>
              <a:t>       Receptor: </a:t>
            </a:r>
            <a:r>
              <a:rPr lang="en-US" altLang="ko-KR" sz="2000" dirty="0">
                <a:solidFill>
                  <a:srgbClr val="FFFFFF"/>
                </a:solidFill>
              </a:rPr>
              <a:t>Most receptors except free nerve endings</a:t>
            </a:r>
          </a:p>
          <a:p>
            <a:pPr algn="l">
              <a:lnSpc>
                <a:spcPct val="115000"/>
              </a:lnSpc>
              <a:spcAft>
                <a:spcPct val="10000"/>
              </a:spcAft>
              <a:defRPr/>
            </a:pPr>
            <a:endParaRPr lang="en-US" altLang="ko-KR" sz="800" dirty="0"/>
          </a:p>
          <a:p>
            <a:pPr algn="l">
              <a:lnSpc>
                <a:spcPct val="115000"/>
              </a:lnSpc>
              <a:defRPr/>
            </a:pPr>
            <a:r>
              <a:rPr lang="en-US" altLang="ko-KR" sz="2300" dirty="0"/>
              <a:t>    </a:t>
            </a:r>
            <a:r>
              <a:rPr lang="en-US" altLang="ko-KR" sz="2300" dirty="0" err="1"/>
              <a:t>Ist</a:t>
            </a:r>
            <a:r>
              <a:rPr lang="en-US" altLang="ko-KR" sz="2300" dirty="0"/>
              <a:t>   Neuron: </a:t>
            </a:r>
            <a:r>
              <a:rPr lang="en-US" altLang="ko-KR" sz="2300" i="1" dirty="0">
                <a:solidFill>
                  <a:srgbClr val="FDC0E5"/>
                </a:solidFill>
              </a:rPr>
              <a:t>Dorsal Root Ganglion (Spinal Ganglion)</a:t>
            </a:r>
          </a:p>
          <a:p>
            <a:pPr algn="l">
              <a:lnSpc>
                <a:spcPct val="115000"/>
              </a:lnSpc>
              <a:defRPr/>
            </a:pPr>
            <a:r>
              <a:rPr lang="en-US" altLang="ko-KR" sz="2300" dirty="0"/>
              <a:t>                           </a:t>
            </a:r>
            <a:r>
              <a:rPr lang="en-US" altLang="ko-KR" sz="2000" i="1" dirty="0">
                <a:solidFill>
                  <a:srgbClr val="C1CEFF"/>
                </a:solidFill>
              </a:rPr>
              <a:t>Posterior Root - Posterior White Column</a:t>
            </a:r>
            <a:endParaRPr lang="en-US" altLang="ko-KR" sz="2300" dirty="0"/>
          </a:p>
          <a:p>
            <a:pPr algn="l">
              <a:lnSpc>
                <a:spcPct val="115000"/>
              </a:lnSpc>
              <a:defRPr/>
            </a:pPr>
            <a:r>
              <a:rPr lang="en-US" altLang="ko-KR" sz="2300" dirty="0"/>
              <a:t>    2nd Neuron: </a:t>
            </a:r>
            <a:r>
              <a:rPr lang="en-US" altLang="ko-KR" sz="2300" i="1" dirty="0">
                <a:solidFill>
                  <a:srgbClr val="FFC5CF"/>
                </a:solidFill>
              </a:rPr>
              <a:t>Dorsal Column Nuclei</a:t>
            </a:r>
            <a:r>
              <a:rPr lang="en-US" altLang="ko-KR" sz="2300" dirty="0"/>
              <a:t> </a:t>
            </a:r>
            <a:r>
              <a:rPr lang="en-US" altLang="ko-KR" sz="2000" i="1" dirty="0">
                <a:solidFill>
                  <a:srgbClr val="FFFFFF"/>
                </a:solidFill>
              </a:rPr>
              <a:t>(Nucleus </a:t>
            </a:r>
            <a:r>
              <a:rPr lang="en-US" altLang="ko-KR" sz="2000" i="1" dirty="0" err="1">
                <a:solidFill>
                  <a:srgbClr val="FFFFFF"/>
                </a:solidFill>
              </a:rPr>
              <a:t>Gracilis</a:t>
            </a:r>
            <a:r>
              <a:rPr lang="en-US" altLang="ko-KR" sz="2000" i="1" dirty="0">
                <a:solidFill>
                  <a:srgbClr val="FFFFFF"/>
                </a:solidFill>
              </a:rPr>
              <a:t> et </a:t>
            </a:r>
            <a:r>
              <a:rPr lang="en-US" altLang="ko-KR" sz="2000" i="1" dirty="0" err="1">
                <a:solidFill>
                  <a:srgbClr val="FFFFFF"/>
                </a:solidFill>
              </a:rPr>
              <a:t>Cuneatus</a:t>
            </a:r>
            <a:r>
              <a:rPr lang="en-US" altLang="ko-KR" sz="2000" i="1" dirty="0">
                <a:solidFill>
                  <a:srgbClr val="FFFFFF"/>
                </a:solidFill>
              </a:rPr>
              <a:t>)</a:t>
            </a:r>
            <a:endParaRPr lang="en-US" altLang="ko-KR" sz="2300" i="1" dirty="0">
              <a:solidFill>
                <a:srgbClr val="FFFFFF"/>
              </a:solidFill>
            </a:endParaRPr>
          </a:p>
          <a:p>
            <a:pPr algn="l">
              <a:lnSpc>
                <a:spcPct val="115000"/>
              </a:lnSpc>
              <a:defRPr/>
            </a:pPr>
            <a:r>
              <a:rPr lang="en-US" altLang="ko-KR" sz="2300" dirty="0"/>
              <a:t>                           </a:t>
            </a:r>
            <a:r>
              <a:rPr lang="en-US" altLang="ko-KR" sz="2000" i="1" dirty="0">
                <a:solidFill>
                  <a:srgbClr val="C1CEFF"/>
                </a:solidFill>
              </a:rPr>
              <a:t>Internal Arcuate Fiber – </a:t>
            </a:r>
            <a:r>
              <a:rPr lang="en-US" altLang="ko-KR" sz="2000" i="1" dirty="0" err="1">
                <a:solidFill>
                  <a:srgbClr val="C1CEFF"/>
                </a:solidFill>
              </a:rPr>
              <a:t>Lemniscal</a:t>
            </a:r>
            <a:r>
              <a:rPr lang="en-US" altLang="ko-KR" sz="2000" i="1" dirty="0">
                <a:solidFill>
                  <a:srgbClr val="C1CEFF"/>
                </a:solidFill>
              </a:rPr>
              <a:t> Decussation </a:t>
            </a:r>
          </a:p>
          <a:p>
            <a:pPr algn="l">
              <a:lnSpc>
                <a:spcPct val="115000"/>
              </a:lnSpc>
              <a:defRPr/>
            </a:pPr>
            <a:r>
              <a:rPr lang="en-US" altLang="ko-KR" sz="2000" i="1" dirty="0">
                <a:solidFill>
                  <a:srgbClr val="C1CEFF"/>
                </a:solidFill>
              </a:rPr>
              <a:t>                               -  Medial </a:t>
            </a:r>
            <a:r>
              <a:rPr lang="en-US" altLang="ko-KR" sz="2000" i="1" dirty="0" err="1">
                <a:solidFill>
                  <a:srgbClr val="C1CEFF"/>
                </a:solidFill>
              </a:rPr>
              <a:t>Lemniscus</a:t>
            </a:r>
            <a:endParaRPr lang="en-US" altLang="ko-KR" sz="2300" i="1" dirty="0">
              <a:solidFill>
                <a:srgbClr val="C1CEFF"/>
              </a:solidFill>
            </a:endParaRPr>
          </a:p>
          <a:p>
            <a:pPr algn="l">
              <a:lnSpc>
                <a:spcPct val="115000"/>
              </a:lnSpc>
              <a:defRPr/>
            </a:pPr>
            <a:r>
              <a:rPr lang="en-US" altLang="ko-KR" sz="2300" i="1" dirty="0">
                <a:solidFill>
                  <a:srgbClr val="C1CEFF"/>
                </a:solidFill>
              </a:rPr>
              <a:t>    </a:t>
            </a:r>
            <a:r>
              <a:rPr lang="en-US" altLang="ko-KR" sz="2300" dirty="0"/>
              <a:t>3rd  Neuron: </a:t>
            </a:r>
            <a:r>
              <a:rPr lang="en-US" altLang="ko-KR" sz="2300" i="1" dirty="0">
                <a:solidFill>
                  <a:srgbClr val="FDC0E5"/>
                </a:solidFill>
              </a:rPr>
              <a:t>Thalamus (</a:t>
            </a:r>
            <a:r>
              <a:rPr lang="en-US" altLang="ko-KR" sz="2300" i="1" dirty="0" err="1">
                <a:solidFill>
                  <a:srgbClr val="FDC0E5"/>
                </a:solidFill>
              </a:rPr>
              <a:t>VPLc</a:t>
            </a:r>
            <a:r>
              <a:rPr lang="en-US" altLang="ko-KR" sz="2300" i="1" dirty="0">
                <a:solidFill>
                  <a:srgbClr val="FDC0E5"/>
                </a:solidFill>
              </a:rPr>
              <a:t>)</a:t>
            </a:r>
          </a:p>
          <a:p>
            <a:pPr algn="l">
              <a:lnSpc>
                <a:spcPct val="115000"/>
              </a:lnSpc>
              <a:defRPr/>
            </a:pPr>
            <a:r>
              <a:rPr lang="en-US" altLang="ko-KR" sz="2000" i="1" dirty="0">
                <a:solidFill>
                  <a:srgbClr val="C1CEFF"/>
                </a:solidFill>
              </a:rPr>
              <a:t>                               Internal Capsule ----- Corona </a:t>
            </a:r>
            <a:r>
              <a:rPr lang="en-US" altLang="ko-KR" sz="2000" i="1" dirty="0" err="1">
                <a:solidFill>
                  <a:srgbClr val="C1CEFF"/>
                </a:solidFill>
              </a:rPr>
              <a:t>Radiata</a:t>
            </a:r>
            <a:r>
              <a:rPr lang="en-US" altLang="ko-KR" sz="2000" i="1" dirty="0">
                <a:solidFill>
                  <a:srgbClr val="C1CEFF"/>
                </a:solidFill>
              </a:rPr>
              <a:t>  </a:t>
            </a:r>
            <a:endParaRPr lang="en-US" altLang="ko-KR" sz="2300" dirty="0"/>
          </a:p>
          <a:p>
            <a:pPr algn="l">
              <a:lnSpc>
                <a:spcPct val="115000"/>
              </a:lnSpc>
              <a:defRPr/>
            </a:pPr>
            <a:r>
              <a:rPr lang="en-US" altLang="ko-KR" sz="2300" dirty="0"/>
              <a:t>    Termination: </a:t>
            </a:r>
            <a:r>
              <a:rPr lang="en-US" altLang="ko-KR" sz="2300" i="1" dirty="0">
                <a:solidFill>
                  <a:srgbClr val="FFFFFF"/>
                </a:solidFill>
              </a:rPr>
              <a:t>Primary </a:t>
            </a:r>
            <a:r>
              <a:rPr lang="en-US" altLang="ko-KR" sz="2300" i="1" dirty="0" err="1">
                <a:solidFill>
                  <a:srgbClr val="FFFFFF"/>
                </a:solidFill>
              </a:rPr>
              <a:t>Somesthetic</a:t>
            </a:r>
            <a:r>
              <a:rPr lang="en-US" altLang="ko-KR" sz="2300" i="1" dirty="0">
                <a:solidFill>
                  <a:srgbClr val="FFFFFF"/>
                </a:solidFill>
              </a:rPr>
              <a:t> Area (S I)</a:t>
            </a:r>
          </a:p>
        </p:txBody>
      </p:sp>
      <p:sp>
        <p:nvSpPr>
          <p:cNvPr id="23555" name="Rectangle 3"/>
          <p:cNvSpPr>
            <a:spLocks noChangeArrowheads="1"/>
          </p:cNvSpPr>
          <p:nvPr/>
        </p:nvSpPr>
        <p:spPr bwMode="auto">
          <a:xfrm>
            <a:off x="1377950" y="311150"/>
            <a:ext cx="9512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(1)</a:t>
            </a:r>
          </a:p>
        </p:txBody>
      </p:sp>
    </p:spTree>
    <p:extLst>
      <p:ext uri="{BB962C8B-B14F-4D97-AF65-F5344CB8AC3E}">
        <p14:creationId xmlns:p14="http://schemas.microsoft.com/office/powerpoint/2010/main" val="11428366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Spinal column</a:t>
            </a:r>
            <a:endParaRPr lang="ko-KR" altLang="en-US" dirty="0"/>
          </a:p>
        </p:txBody>
      </p:sp>
      <p:pic>
        <p:nvPicPr>
          <p:cNvPr id="6" name="내용 개체 틀 5"/>
          <p:cNvPicPr>
            <a:picLocks noGrp="1" noChangeAspect="1"/>
          </p:cNvPicPr>
          <p:nvPr>
            <p:ph idx="1"/>
          </p:nvPr>
        </p:nvPicPr>
        <p:blipFill>
          <a:blip r:embed="rId2"/>
          <a:stretch>
            <a:fillRect/>
          </a:stretch>
        </p:blipFill>
        <p:spPr>
          <a:xfrm>
            <a:off x="0" y="1016001"/>
            <a:ext cx="4724887" cy="5651500"/>
          </a:xfrm>
          <a:prstGeom prst="rect">
            <a:avLst/>
          </a:prstGeom>
        </p:spPr>
      </p:pic>
      <p:sp>
        <p:nvSpPr>
          <p:cNvPr id="7" name="TextBox 6"/>
          <p:cNvSpPr txBox="1"/>
          <p:nvPr/>
        </p:nvSpPr>
        <p:spPr>
          <a:xfrm>
            <a:off x="6967057" y="6550223"/>
            <a:ext cx="5606642" cy="307777"/>
          </a:xfrm>
          <a:prstGeom prst="rect">
            <a:avLst/>
          </a:prstGeom>
          <a:noFill/>
        </p:spPr>
        <p:txBody>
          <a:bodyPr wrap="square" rtlCol="0">
            <a:spAutoFit/>
          </a:bodyPr>
          <a:lstStyle/>
          <a:p>
            <a:r>
              <a:rPr lang="en-US" altLang="ko-KR" sz="1400" dirty="0"/>
              <a:t>Moore </a:t>
            </a:r>
            <a:r>
              <a:rPr lang="en-US" altLang="ko-KR" sz="1400" dirty="0" smtClean="0"/>
              <a:t>KL </a:t>
            </a:r>
            <a:r>
              <a:rPr lang="en-US" altLang="ko-KR" sz="1400" dirty="0"/>
              <a:t>et </a:t>
            </a:r>
            <a:r>
              <a:rPr lang="en-US" altLang="ko-KR" sz="1400" dirty="0" smtClean="0"/>
              <a:t>al., </a:t>
            </a:r>
            <a:r>
              <a:rPr lang="en-US" altLang="ko-KR" sz="1400" dirty="0"/>
              <a:t>Wolters Kluwer/Lippincott Williams &amp; </a:t>
            </a:r>
            <a:r>
              <a:rPr lang="en-US" altLang="ko-KR" sz="1400" dirty="0" smtClean="0"/>
              <a:t>Wilkins, 2014</a:t>
            </a:r>
            <a:endParaRPr lang="ko-KR" altLang="en-US" sz="1400" dirty="0"/>
          </a:p>
        </p:txBody>
      </p:sp>
    </p:spTree>
    <p:extLst>
      <p:ext uri="{BB962C8B-B14F-4D97-AF65-F5344CB8AC3E}">
        <p14:creationId xmlns:p14="http://schemas.microsoft.com/office/powerpoint/2010/main" val="49386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835150" y="3663950"/>
            <a:ext cx="51689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Posterior White Column -</a:t>
            </a:r>
          </a:p>
          <a:p>
            <a:r>
              <a:rPr lang="en-US" altLang="ko-KR" sz="2800" i="1">
                <a:solidFill>
                  <a:srgbClr val="C0FEF9"/>
                </a:solidFill>
                <a:effectLst>
                  <a:outerShdw blurRad="38100" dist="38100" dir="2700000" algn="tl">
                    <a:srgbClr val="000000"/>
                  </a:outerShdw>
                </a:effectLst>
              </a:rPr>
              <a:t>Medial Lemniscal Pathway</a:t>
            </a:r>
          </a:p>
        </p:txBody>
      </p:sp>
      <p:sp>
        <p:nvSpPr>
          <p:cNvPr id="25603" name="Rectangle 3"/>
          <p:cNvSpPr>
            <a:spLocks noChangeArrowheads="1"/>
          </p:cNvSpPr>
          <p:nvPr/>
        </p:nvSpPr>
        <p:spPr bwMode="auto">
          <a:xfrm>
            <a:off x="3717925" y="661988"/>
            <a:ext cx="26987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C0FEF9"/>
                </a:solidFill>
                <a:effectLst>
                  <a:outerShdw blurRad="38100" dist="38100" dir="2700000" algn="tl">
                    <a:srgbClr val="000000"/>
                  </a:outerShdw>
                </a:effectLst>
              </a:rPr>
              <a:t>medial lemniscus</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lemniscal decussation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internal arcuate fiber</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white column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root</a:t>
            </a:r>
          </a:p>
        </p:txBody>
      </p:sp>
      <p:sp>
        <p:nvSpPr>
          <p:cNvPr id="25604" name="Rectangle 4"/>
          <p:cNvSpPr>
            <a:spLocks noChangeArrowheads="1"/>
          </p:cNvSpPr>
          <p:nvPr/>
        </p:nvSpPr>
        <p:spPr bwMode="auto">
          <a:xfrm>
            <a:off x="1981200" y="5462589"/>
            <a:ext cx="4972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loss of discriminative touch</a:t>
            </a:r>
          </a:p>
          <a:p>
            <a:pPr algn="l"/>
            <a:r>
              <a:rPr lang="en-US" altLang="ko-KR" sz="1800">
                <a:solidFill>
                  <a:srgbClr val="FFC5CF"/>
                </a:solidFill>
                <a:effectLst>
                  <a:outerShdw blurRad="38100" dist="38100" dir="2700000" algn="tl">
                    <a:srgbClr val="000000"/>
                  </a:outerShdw>
                </a:effectLst>
              </a:rPr>
              <a:t>      sensation and conscious proprioception</a:t>
            </a:r>
          </a:p>
          <a:p>
            <a:pPr algn="l"/>
            <a:r>
              <a:rPr lang="en-US" altLang="ko-KR" sz="1800" i="1">
                <a:solidFill>
                  <a:srgbClr val="E5405D"/>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below</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56324" name="Object 5"/>
          <p:cNvGraphicFramePr>
            <a:graphicFrameLocks/>
          </p:cNvGraphicFramePr>
          <p:nvPr/>
        </p:nvGraphicFramePr>
        <p:xfrm>
          <a:off x="7789864" y="327025"/>
          <a:ext cx="2535237" cy="6186488"/>
        </p:xfrm>
        <a:graphic>
          <a:graphicData uri="http://schemas.openxmlformats.org/presentationml/2006/ole">
            <mc:AlternateContent xmlns:mc="http://schemas.openxmlformats.org/markup-compatibility/2006">
              <mc:Choice xmlns:v="urn:schemas-microsoft-com:vml" Requires="v">
                <p:oleObj spid="_x0000_s1034" name="CorelDRAW" r:id="rId4" imgW="2543175" imgH="6191250" progId="CorelDraw.Graphic.8">
                  <p:embed/>
                </p:oleObj>
              </mc:Choice>
              <mc:Fallback>
                <p:oleObj name="CorelDRAW" r:id="rId4" imgW="2543175" imgH="6191250" progId="CorelDraw.Graphic.8">
                  <p:embed/>
                  <p:pic>
                    <p:nvPicPr>
                      <p:cNvPr id="56324"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4" y="327025"/>
                        <a:ext cx="2535237" cy="61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451053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a:hlinkClick r:id="rId2"/>
              </a:rPr>
              <a:t>3D animation</a:t>
            </a:r>
            <a:endParaRPr lang="en-US" altLang="ko-KR"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FFFFFF"/>
                </a:solidFill>
                <a:effectLst>
                  <a:outerShdw blurRad="38100" dist="38100" dir="2700000" algn="tl">
                    <a:srgbClr val="000000"/>
                  </a:outerShdw>
                </a:effectLst>
              </a:rPr>
              <a:t>Posterior White Column-Medial Lemniscal Pathway</a:t>
            </a:r>
          </a:p>
        </p:txBody>
      </p:sp>
    </p:spTree>
    <p:extLst>
      <p:ext uri="{BB962C8B-B14F-4D97-AF65-F5344CB8AC3E}">
        <p14:creationId xmlns:p14="http://schemas.microsoft.com/office/powerpoint/2010/main" val="46834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1520" b="2827"/>
          <a:stretch/>
        </p:blipFill>
        <p:spPr>
          <a:xfrm>
            <a:off x="1362075" y="619125"/>
            <a:ext cx="9467850" cy="5544000"/>
          </a:xfrm>
          <a:prstGeom prst="rect">
            <a:avLst/>
          </a:prstGeom>
        </p:spPr>
      </p:pic>
    </p:spTree>
    <p:extLst>
      <p:ext uri="{BB962C8B-B14F-4D97-AF65-F5344CB8AC3E}">
        <p14:creationId xmlns:p14="http://schemas.microsoft.com/office/powerpoint/2010/main" val="98106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308100" y="1231900"/>
            <a:ext cx="9575800" cy="52324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effectLst>
                  <a:outerShdw blurRad="38100" dist="38100" dir="2700000" algn="tl">
                    <a:srgbClr val="FFFFFF"/>
                  </a:outerShdw>
                </a:effectLst>
              </a:rPr>
              <a:t>                                   </a:t>
            </a:r>
            <a:r>
              <a:rPr lang="en-US" altLang="ko-KR" b="0" u="sng" dirty="0">
                <a:solidFill>
                  <a:schemeClr val="tx1"/>
                </a:solidFill>
              </a:rPr>
              <a:t>Spinothalamic Tract</a:t>
            </a:r>
            <a:endParaRPr lang="en-US" altLang="ko-KR" b="0" dirty="0">
              <a:solidFill>
                <a:schemeClr val="tx1"/>
              </a:solidFill>
            </a:endParaRPr>
          </a:p>
          <a:p>
            <a:pPr algn="l"/>
            <a:r>
              <a:rPr lang="en-US" altLang="ko-KR" sz="23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Pain &amp; Temperature Sensation, Light Touch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Free Nerve Ending </a:t>
            </a:r>
            <a:endParaRPr lang="en-US" altLang="ko-KR" sz="2000" b="0" dirty="0">
              <a:solidFill>
                <a:srgbClr val="FFFFFF"/>
              </a:solidFill>
            </a:endParaRPr>
          </a:p>
          <a:p>
            <a:pPr algn="l">
              <a:lnSpc>
                <a:spcPct val="115000"/>
              </a:lnSpc>
              <a:spcAft>
                <a:spcPct val="10000"/>
              </a:spcAft>
            </a:pPr>
            <a:endParaRPr lang="en-US" altLang="ko-KR" sz="800" b="0" dirty="0">
              <a:solidFill>
                <a:schemeClr val="tx1"/>
              </a:solidFill>
            </a:endParaRPr>
          </a:p>
          <a:p>
            <a:pPr algn="l">
              <a:lnSpc>
                <a:spcPct val="115000"/>
              </a:lnSpc>
            </a:pP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Dorsal Horn </a:t>
            </a:r>
            <a:r>
              <a:rPr lang="en-US" altLang="ko-KR" sz="2000" b="0" i="1" dirty="0">
                <a:solidFill>
                  <a:srgbClr val="FFFFFF"/>
                </a:solidFill>
              </a:rPr>
              <a:t>(Lamina I, IV, V)</a:t>
            </a:r>
            <a:endParaRPr lang="en-US" altLang="ko-KR" sz="2300" b="0" i="1" dirty="0">
              <a:solidFill>
                <a:srgbClr val="FFFFFF"/>
              </a:solidFill>
            </a:endParaRPr>
          </a:p>
          <a:p>
            <a:pPr algn="l">
              <a:lnSpc>
                <a:spcPct val="115000"/>
              </a:lnSpc>
            </a:pPr>
            <a:r>
              <a:rPr lang="en-US" altLang="ko-KR" sz="2000" b="0" i="1" dirty="0">
                <a:solidFill>
                  <a:srgbClr val="C1CEFF"/>
                </a:solidFill>
              </a:rPr>
              <a:t>                                         Spinothalamic Tract - (Spinal Lemniscus)</a:t>
            </a:r>
            <a:endParaRPr lang="en-US" altLang="ko-KR" sz="2300" b="0" dirty="0">
              <a:solidFill>
                <a:schemeClr val="tx1"/>
              </a:solidFill>
            </a:endParaRPr>
          </a:p>
          <a:p>
            <a:pPr algn="l">
              <a:lnSpc>
                <a:spcPct val="115000"/>
              </a:lnSpc>
            </a:pPr>
            <a:r>
              <a:rPr lang="en-US" altLang="ko-KR" sz="2300" b="0" dirty="0">
                <a:solidFill>
                  <a:schemeClr val="tx1"/>
                </a:solidFill>
              </a:rPr>
              <a:t>             3rd  Neuron: </a:t>
            </a:r>
            <a:r>
              <a:rPr lang="en-US" altLang="ko-KR" sz="2300" b="0" i="1" dirty="0">
                <a:solidFill>
                  <a:srgbClr val="FDC0E5"/>
                </a:solidFill>
              </a:rPr>
              <a:t>Thalamus (</a:t>
            </a:r>
            <a:r>
              <a:rPr lang="en-US" altLang="ko-KR" sz="2300" b="0" i="1" dirty="0" err="1">
                <a:solidFill>
                  <a:srgbClr val="FDC0E5"/>
                </a:solidFill>
              </a:rPr>
              <a:t>VPLc</a:t>
            </a:r>
            <a:r>
              <a:rPr lang="en-US" altLang="ko-KR" sz="2300" b="0" i="1" dirty="0">
                <a:solidFill>
                  <a:srgbClr val="FDC0E5"/>
                </a:solidFill>
              </a:rPr>
              <a:t>, CL &amp; </a:t>
            </a:r>
            <a:r>
              <a:rPr lang="en-US" altLang="ko-KR" sz="2300" b="0" i="1" dirty="0" err="1">
                <a:solidFill>
                  <a:srgbClr val="FDC0E5"/>
                </a:solidFill>
              </a:rPr>
              <a:t>POm</a:t>
            </a:r>
            <a:r>
              <a:rPr lang="en-US" altLang="ko-KR" sz="2300" b="0" i="1" dirty="0">
                <a:solidFill>
                  <a:srgbClr val="FDC0E5"/>
                </a:solidFill>
              </a:rPr>
              <a:t>)</a:t>
            </a:r>
          </a:p>
          <a:p>
            <a:pPr algn="l">
              <a:lnSpc>
                <a:spcPct val="115000"/>
              </a:lnSpc>
            </a:pPr>
            <a:r>
              <a:rPr lang="en-US" altLang="ko-KR" sz="2000" b="0" i="1" dirty="0">
                <a:solidFill>
                  <a:srgbClr val="C1CEFF"/>
                </a:solidFill>
              </a:rPr>
              <a:t>                                          Internal Capsule ----- Corona </a:t>
            </a:r>
            <a:r>
              <a:rPr lang="en-US" altLang="ko-KR" sz="2000" b="0" i="1" dirty="0" err="1">
                <a:solidFill>
                  <a:srgbClr val="C1CEFF"/>
                </a:solidFill>
              </a:rPr>
              <a:t>Radiata</a:t>
            </a:r>
            <a:r>
              <a:rPr lang="en-US" altLang="ko-KR" sz="2000" b="0" i="1" dirty="0">
                <a:solidFill>
                  <a:srgbClr val="C1CEFF"/>
                </a:solidFill>
              </a:rPr>
              <a:t>  </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FFFF"/>
                </a:solidFill>
              </a:rPr>
              <a:t>Primary </a:t>
            </a:r>
            <a:r>
              <a:rPr lang="en-US" altLang="ko-KR" sz="2300" b="0" i="1" dirty="0" err="1">
                <a:solidFill>
                  <a:srgbClr val="FFFFFF"/>
                </a:solidFill>
              </a:rPr>
              <a:t>Somesthetic</a:t>
            </a:r>
            <a:r>
              <a:rPr lang="en-US" altLang="ko-KR" sz="2300" b="0" i="1" dirty="0">
                <a:solidFill>
                  <a:srgbClr val="FFFFFF"/>
                </a:solidFill>
              </a:rPr>
              <a:t> Area (S I) &amp;</a:t>
            </a:r>
          </a:p>
          <a:p>
            <a:pPr algn="l">
              <a:lnSpc>
                <a:spcPct val="115000"/>
              </a:lnSpc>
            </a:pPr>
            <a:r>
              <a:rPr lang="en-US" altLang="ko-KR" sz="2300" b="0" i="1" dirty="0">
                <a:solidFill>
                  <a:srgbClr val="FFFFFF"/>
                </a:solidFill>
              </a:rPr>
              <a:t>                                    Diffuse Widespread Cortical Region</a:t>
            </a:r>
          </a:p>
        </p:txBody>
      </p:sp>
      <p:sp>
        <p:nvSpPr>
          <p:cNvPr id="27651"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(2)</a:t>
            </a:r>
          </a:p>
        </p:txBody>
      </p:sp>
    </p:spTree>
    <p:extLst>
      <p:ext uri="{BB962C8B-B14F-4D97-AF65-F5344CB8AC3E}">
        <p14:creationId xmlns:p14="http://schemas.microsoft.com/office/powerpoint/2010/main" val="12533442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063750" y="4121150"/>
            <a:ext cx="4254500" cy="12827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Spinothalamic Tract</a:t>
            </a:r>
          </a:p>
        </p:txBody>
      </p:sp>
      <p:sp>
        <p:nvSpPr>
          <p:cNvPr id="29699" name="Rectangle 3"/>
          <p:cNvSpPr>
            <a:spLocks noChangeArrowheads="1"/>
          </p:cNvSpPr>
          <p:nvPr/>
        </p:nvSpPr>
        <p:spPr bwMode="auto">
          <a:xfrm>
            <a:off x="4251326" y="739775"/>
            <a:ext cx="1909177" cy="28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FFFFFF"/>
                </a:solidFill>
                <a:effectLst>
                  <a:outerShdw blurRad="38100" dist="38100" dir="2700000" algn="tl">
                    <a:srgbClr val="000000"/>
                  </a:outerShdw>
                </a:effectLst>
              </a:rPr>
              <a:t>spinothalamic</a:t>
            </a:r>
          </a:p>
          <a:p>
            <a:pPr algn="l"/>
            <a:r>
              <a:rPr lang="en-US" altLang="ko-KR" sz="2000" i="1">
                <a:solidFill>
                  <a:srgbClr val="FFFFFF"/>
                </a:solidFill>
                <a:effectLst>
                  <a:outerShdw blurRad="38100" dist="38100" dir="2700000" algn="tl">
                    <a:srgbClr val="000000"/>
                  </a:outerShdw>
                </a:effectLst>
              </a:rPr>
              <a:t>tract</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commissure</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posterior root</a:t>
            </a:r>
          </a:p>
        </p:txBody>
      </p:sp>
      <p:sp>
        <p:nvSpPr>
          <p:cNvPr id="29700" name="Rectangle 4"/>
          <p:cNvSpPr>
            <a:spLocks noChangeArrowheads="1"/>
          </p:cNvSpPr>
          <p:nvPr/>
        </p:nvSpPr>
        <p:spPr bwMode="auto">
          <a:xfrm>
            <a:off x="1828800" y="2109788"/>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chemeClr val="tx1"/>
                </a:solidFill>
                <a:effectLst>
                  <a:outerShdw blurRad="38100" dist="38100" dir="2700000" algn="tl">
                    <a:srgbClr val="000000"/>
                  </a:outerShdw>
                </a:effectLst>
              </a:rPr>
              <a:t>decussation</a:t>
            </a:r>
          </a:p>
        </p:txBody>
      </p:sp>
      <p:sp>
        <p:nvSpPr>
          <p:cNvPr id="29701" name="Line 5"/>
          <p:cNvSpPr>
            <a:spLocks noChangeShapeType="1"/>
          </p:cNvSpPr>
          <p:nvPr/>
        </p:nvSpPr>
        <p:spPr bwMode="auto">
          <a:xfrm>
            <a:off x="3429000" y="2286000"/>
            <a:ext cx="609600" cy="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29702" name="Rectangle 6"/>
          <p:cNvSpPr>
            <a:spLocks noChangeArrowheads="1"/>
          </p:cNvSpPr>
          <p:nvPr/>
        </p:nvSpPr>
        <p:spPr bwMode="auto">
          <a:xfrm>
            <a:off x="1828800" y="5767388"/>
            <a:ext cx="488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effectLst>
                  <a:outerShdw blurRad="38100" dist="38100" dir="2700000" algn="tl">
                    <a:srgbClr val="000000"/>
                  </a:outerShdw>
                </a:effectLst>
              </a:rPr>
              <a:t>contralateral</a:t>
            </a:r>
            <a:r>
              <a:rPr lang="en-US" altLang="ko-KR" sz="1800">
                <a:solidFill>
                  <a:srgbClr val="FFC5CF"/>
                </a:solidFill>
                <a:effectLst>
                  <a:outerShdw blurRad="38100" dist="38100" dir="2700000" algn="tl">
                    <a:srgbClr val="000000"/>
                  </a:outerShdw>
                </a:effectLst>
              </a:rPr>
              <a:t> loss of pain and temperature</a:t>
            </a:r>
          </a:p>
          <a:p>
            <a:pPr algn="l"/>
            <a:r>
              <a:rPr lang="en-US" altLang="ko-KR" sz="1800">
                <a:solidFill>
                  <a:srgbClr val="FFC5CF"/>
                </a:solidFill>
                <a:effectLst>
                  <a:outerShdw blurRad="38100" dist="38100" dir="2700000" algn="tl">
                    <a:srgbClr val="000000"/>
                  </a:outerShdw>
                </a:effectLst>
              </a:rPr>
              <a:t>      sensation </a:t>
            </a:r>
            <a:r>
              <a:rPr lang="en-US" altLang="ko-KR" sz="1800" i="1">
                <a:effectLst>
                  <a:outerShdw blurRad="38100" dist="38100" dir="2700000" algn="tl">
                    <a:srgbClr val="000000"/>
                  </a:outerShdw>
                </a:effectLst>
              </a:rPr>
              <a:t>below </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62470" name="Object 7"/>
          <p:cNvGraphicFramePr>
            <a:graphicFrameLocks/>
          </p:cNvGraphicFramePr>
          <p:nvPr/>
        </p:nvGraphicFramePr>
        <p:xfrm>
          <a:off x="7296150" y="228600"/>
          <a:ext cx="2852738" cy="6273800"/>
        </p:xfrm>
        <a:graphic>
          <a:graphicData uri="http://schemas.openxmlformats.org/presentationml/2006/ole">
            <mc:AlternateContent xmlns:mc="http://schemas.openxmlformats.org/markup-compatibility/2006">
              <mc:Choice xmlns:v="urn:schemas-microsoft-com:vml" Requires="v">
                <p:oleObj spid="_x0000_s2058" name="CorelDRAW" r:id="rId4" imgW="2466975" imgH="5410200" progId="CorelDraw.Graphic.8">
                  <p:embed/>
                </p:oleObj>
              </mc:Choice>
              <mc:Fallback>
                <p:oleObj name="CorelDRAW" r:id="rId4" imgW="2466975" imgH="5410200" progId="CorelDraw.Graphic.8">
                  <p:embed/>
                  <p:pic>
                    <p:nvPicPr>
                      <p:cNvPr id="6247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228600"/>
                        <a:ext cx="2852738"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579167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032500" y="393700"/>
            <a:ext cx="4775200" cy="6070600"/>
          </a:xfrm>
          <a:prstGeom prst="rect">
            <a:avLst/>
          </a:prstGeom>
          <a:solidFill>
            <a:srgbClr val="FFFFFF"/>
          </a:solidFill>
          <a:ln w="253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graphicFrame>
        <p:nvGraphicFramePr>
          <p:cNvPr id="64514" name="Object 3"/>
          <p:cNvGraphicFramePr>
            <a:graphicFrameLocks/>
          </p:cNvGraphicFramePr>
          <p:nvPr/>
        </p:nvGraphicFramePr>
        <p:xfrm>
          <a:off x="6351588" y="434975"/>
          <a:ext cx="4210050" cy="5969000"/>
        </p:xfrm>
        <a:graphic>
          <a:graphicData uri="http://schemas.openxmlformats.org/presentationml/2006/ole">
            <mc:AlternateContent xmlns:mc="http://schemas.openxmlformats.org/markup-compatibility/2006">
              <mc:Choice xmlns:v="urn:schemas-microsoft-com:vml" Requires="v">
                <p:oleObj spid="_x0000_s3082" name="CorelDRAW!" r:id="rId4" imgW="891159" imgH="10204748" progId="CDraw4">
                  <p:embed/>
                </p:oleObj>
              </mc:Choice>
              <mc:Fallback>
                <p:oleObj name="CorelDRAW!" r:id="rId4" imgW="891159" imgH="10204748" progId="CDraw4">
                  <p:embed/>
                  <p:pic>
                    <p:nvPicPr>
                      <p:cNvPr id="6451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434975"/>
                        <a:ext cx="4210050" cy="596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8" name="Rectangle 4"/>
          <p:cNvSpPr>
            <a:spLocks noChangeArrowheads="1"/>
          </p:cNvSpPr>
          <p:nvPr/>
        </p:nvSpPr>
        <p:spPr bwMode="auto">
          <a:xfrm>
            <a:off x="1377950" y="4883150"/>
            <a:ext cx="42545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31749" name="Rectangle 5"/>
          <p:cNvSpPr>
            <a:spLocks noChangeArrowheads="1"/>
          </p:cNvSpPr>
          <p:nvPr/>
        </p:nvSpPr>
        <p:spPr bwMode="auto">
          <a:xfrm>
            <a:off x="1524001" y="5176838"/>
            <a:ext cx="3954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rgbClr val="C0FEF9"/>
                </a:solidFill>
                <a:effectLst>
                  <a:outerShdw blurRad="38100" dist="38100" dir="2700000" algn="tl">
                    <a:srgbClr val="000000"/>
                  </a:outerShdw>
                </a:effectLst>
              </a:rPr>
              <a:t>Spinothalamic Tract</a:t>
            </a:r>
          </a:p>
          <a:p>
            <a:pPr algn="l"/>
            <a:r>
              <a:rPr lang="en-US" altLang="ko-KR" sz="2800" i="1">
                <a:solidFill>
                  <a:srgbClr val="C0FEF9"/>
                </a:solidFill>
                <a:effectLst>
                  <a:outerShdw blurRad="38100" dist="38100" dir="2700000" algn="tl">
                    <a:srgbClr val="000000"/>
                  </a:outerShdw>
                </a:effectLst>
              </a:rPr>
              <a:t>&amp; Spinoreticular Tract</a:t>
            </a:r>
          </a:p>
        </p:txBody>
      </p:sp>
      <p:sp>
        <p:nvSpPr>
          <p:cNvPr id="31750" name="Rectangle 6"/>
          <p:cNvSpPr>
            <a:spLocks noChangeArrowheads="1"/>
          </p:cNvSpPr>
          <p:nvPr/>
        </p:nvSpPr>
        <p:spPr bwMode="auto">
          <a:xfrm>
            <a:off x="3565525" y="1219200"/>
            <a:ext cx="210185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C5CF"/>
                </a:solidFill>
                <a:effectLst>
                  <a:outerShdw blurRad="38100" dist="38100" dir="2700000" algn="tl">
                    <a:srgbClr val="000000"/>
                  </a:outerShdw>
                </a:effectLst>
              </a:rPr>
              <a:t>Widespread </a:t>
            </a:r>
          </a:p>
          <a:p>
            <a:pPr algn="l"/>
            <a:r>
              <a:rPr lang="en-US" altLang="ko-KR" sz="1800" i="1">
                <a:solidFill>
                  <a:srgbClr val="FFC5CF"/>
                </a:solidFill>
                <a:effectLst>
                  <a:outerShdw blurRad="38100" dist="38100" dir="2700000" algn="tl">
                    <a:srgbClr val="000000"/>
                  </a:outerShdw>
                </a:effectLst>
              </a:rPr>
              <a:t>   cortical region</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CL (intralaminar</a:t>
            </a:r>
          </a:p>
          <a:p>
            <a:pPr algn="l"/>
            <a:r>
              <a:rPr lang="en-US" altLang="ko-KR" sz="1800" i="1">
                <a:solidFill>
                  <a:srgbClr val="FFC5CF"/>
                </a:solidFill>
                <a:effectLst>
                  <a:outerShdw blurRad="38100" dist="38100" dir="2700000" algn="tl">
                    <a:srgbClr val="000000"/>
                  </a:outerShdw>
                </a:effectLst>
              </a:rPr>
              <a:t>   thalamic nuclei)</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reticulothalamic</a:t>
            </a:r>
          </a:p>
          <a:p>
            <a:pPr algn="l"/>
            <a:r>
              <a:rPr lang="en-US" altLang="ko-KR" sz="1800" i="1">
                <a:solidFill>
                  <a:srgbClr val="FFC5CF"/>
                </a:solidFill>
                <a:effectLst>
                  <a:outerShdw blurRad="38100" dist="38100" dir="2700000" algn="tl">
                    <a:srgbClr val="000000"/>
                  </a:outerShdw>
                </a:effectLst>
              </a:rPr>
              <a:t>   pathways</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spinoreticular</a:t>
            </a:r>
          </a:p>
          <a:p>
            <a:pPr algn="l"/>
            <a:r>
              <a:rPr lang="en-US" altLang="ko-KR" sz="1800" i="1">
                <a:solidFill>
                  <a:srgbClr val="FFC5CF"/>
                </a:solidFill>
                <a:effectLst>
                  <a:outerShdw blurRad="38100" dist="38100" dir="2700000" algn="tl">
                    <a:srgbClr val="000000"/>
                  </a:outerShdw>
                </a:effectLst>
              </a:rPr>
              <a:t>   tract</a:t>
            </a:r>
          </a:p>
        </p:txBody>
      </p:sp>
      <p:sp>
        <p:nvSpPr>
          <p:cNvPr id="31751" name="Rectangle 7"/>
          <p:cNvSpPr>
            <a:spLocks noChangeArrowheads="1"/>
          </p:cNvSpPr>
          <p:nvPr/>
        </p:nvSpPr>
        <p:spPr bwMode="auto">
          <a:xfrm>
            <a:off x="1355726" y="1219201"/>
            <a:ext cx="22764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EBFEC1"/>
                </a:solidFill>
                <a:effectLst>
                  <a:outerShdw blurRad="38100" dist="38100" dir="2700000" algn="tl">
                    <a:srgbClr val="000000"/>
                  </a:outerShdw>
                </a:effectLst>
              </a:rPr>
              <a:t>Primary Sensory</a:t>
            </a:r>
          </a:p>
          <a:p>
            <a:pPr algn="l"/>
            <a:r>
              <a:rPr lang="en-US" altLang="ko-KR" sz="1800" i="1">
                <a:solidFill>
                  <a:srgbClr val="EBFEC1"/>
                </a:solidFill>
                <a:effectLst>
                  <a:outerShdw blurRad="38100" dist="38100" dir="2700000" algn="tl">
                    <a:srgbClr val="000000"/>
                  </a:outerShdw>
                </a:effectLst>
              </a:rPr>
              <a:t>   Area </a:t>
            </a: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VPLc (ventrobasal</a:t>
            </a:r>
          </a:p>
          <a:p>
            <a:pPr algn="l"/>
            <a:r>
              <a:rPr lang="en-US" altLang="ko-KR" sz="1800" i="1">
                <a:solidFill>
                  <a:srgbClr val="EBFEC1"/>
                </a:solidFill>
                <a:effectLst>
                  <a:outerShdw blurRad="38100" dist="38100" dir="2700000" algn="tl">
                    <a:srgbClr val="000000"/>
                  </a:outerShdw>
                </a:effectLst>
              </a:rPr>
              <a:t>   nuclear complex)</a:t>
            </a: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spinothalamic</a:t>
            </a:r>
          </a:p>
          <a:p>
            <a:pPr algn="l"/>
            <a:r>
              <a:rPr lang="en-US" altLang="ko-KR" sz="1800" i="1">
                <a:solidFill>
                  <a:srgbClr val="EBFEC1"/>
                </a:solidFill>
                <a:effectLst>
                  <a:outerShdw blurRad="38100" dist="38100" dir="2700000" algn="tl">
                    <a:srgbClr val="000000"/>
                  </a:outerShdw>
                </a:effectLst>
              </a:rPr>
              <a:t>   tract</a:t>
            </a:r>
          </a:p>
        </p:txBody>
      </p:sp>
      <p:sp>
        <p:nvSpPr>
          <p:cNvPr id="31752" name="Rectangle 8"/>
          <p:cNvSpPr>
            <a:spLocks noChangeArrowheads="1"/>
          </p:cNvSpPr>
          <p:nvPr/>
        </p:nvSpPr>
        <p:spPr bwMode="auto">
          <a:xfrm>
            <a:off x="8442325" y="2185988"/>
            <a:ext cx="103233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thalamus</a:t>
            </a:r>
          </a:p>
        </p:txBody>
      </p:sp>
      <p:sp>
        <p:nvSpPr>
          <p:cNvPr id="31753" name="Rectangle 9"/>
          <p:cNvSpPr>
            <a:spLocks noChangeArrowheads="1"/>
          </p:cNvSpPr>
          <p:nvPr/>
        </p:nvSpPr>
        <p:spPr bwMode="auto">
          <a:xfrm>
            <a:off x="8518525" y="4014788"/>
            <a:ext cx="113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reticular</a:t>
            </a:r>
          </a:p>
          <a:p>
            <a:pPr algn="l">
              <a:defRPr/>
            </a:pPr>
            <a:r>
              <a:rPr lang="en-US" altLang="ko-KR" i="1">
                <a:solidFill>
                  <a:schemeClr val="tx2"/>
                </a:solidFill>
              </a:rPr>
              <a:t>formation</a:t>
            </a:r>
          </a:p>
        </p:txBody>
      </p:sp>
      <p:sp>
        <p:nvSpPr>
          <p:cNvPr id="31754" name="Rectangle 10"/>
          <p:cNvSpPr>
            <a:spLocks noChangeArrowheads="1"/>
          </p:cNvSpPr>
          <p:nvPr/>
        </p:nvSpPr>
        <p:spPr bwMode="auto">
          <a:xfrm>
            <a:off x="1660525" y="715963"/>
            <a:ext cx="345607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NeoSTT</a:t>
            </a:r>
            <a:r>
              <a:rPr lang="en-US" altLang="ko-KR" sz="2000" i="1">
                <a:solidFill>
                  <a:srgbClr val="FFFFFF"/>
                </a:solidFill>
                <a:effectLst>
                  <a:outerShdw blurRad="38100" dist="38100" dir="2700000" algn="tl">
                    <a:srgbClr val="000000"/>
                  </a:outerShdw>
                </a:effectLst>
              </a:rPr>
              <a:t>                </a:t>
            </a:r>
            <a:r>
              <a:rPr lang="en-US" altLang="ko-KR" sz="2000" i="1" u="sng">
                <a:solidFill>
                  <a:srgbClr val="FFFFFF"/>
                </a:solidFill>
                <a:effectLst>
                  <a:outerShdw blurRad="38100" dist="38100" dir="2700000" algn="tl">
                    <a:srgbClr val="000000"/>
                  </a:outerShdw>
                </a:effectLst>
              </a:rPr>
              <a:t>PaleoSTT</a:t>
            </a:r>
          </a:p>
        </p:txBody>
      </p:sp>
    </p:spTree>
    <p:extLst>
      <p:ext uri="{BB962C8B-B14F-4D97-AF65-F5344CB8AC3E}">
        <p14:creationId xmlns:p14="http://schemas.microsoft.com/office/powerpoint/2010/main" val="33476045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ChangeArrowheads="1"/>
          </p:cNvSpPr>
          <p:nvPr/>
        </p:nvSpPr>
        <p:spPr bwMode="auto">
          <a:xfrm>
            <a:off x="1714500" y="1600200"/>
            <a:ext cx="8763000" cy="4876800"/>
          </a:xfrm>
          <a:prstGeom prst="rect">
            <a:avLst/>
          </a:prstGeom>
          <a:gradFill rotWithShape="0">
            <a:gsLst>
              <a:gs pos="0">
                <a:srgbClr val="618FFD">
                  <a:gamma/>
                  <a:shade val="0"/>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defRPr/>
            </a:pPr>
            <a:endParaRPr lang="en-US" altLang="ko-KR">
              <a:effectLst>
                <a:outerShdw blurRad="38100" dist="38100" dir="2700000" algn="tl">
                  <a:srgbClr val="FFFFFF"/>
                </a:outerShdw>
              </a:effectLst>
            </a:endParaRPr>
          </a:p>
        </p:txBody>
      </p:sp>
      <p:sp>
        <p:nvSpPr>
          <p:cNvPr id="78851" name="Text Box 1027"/>
          <p:cNvSpPr txBox="1">
            <a:spLocks noChangeArrowheads="1"/>
          </p:cNvSpPr>
          <p:nvPr/>
        </p:nvSpPr>
        <p:spPr bwMode="auto">
          <a:xfrm>
            <a:off x="2230438" y="1905000"/>
            <a:ext cx="7768152" cy="3860160"/>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lnSpc>
                <a:spcPct val="120000"/>
              </a:lnSpc>
              <a:defRPr/>
            </a:pPr>
            <a:r>
              <a:rPr lang="en-US" altLang="ko-KR" sz="2200" i="1">
                <a:solidFill>
                  <a:srgbClr val="FFFFFF"/>
                </a:solidFill>
                <a:effectLst>
                  <a:outerShdw blurRad="38100" dist="38100" dir="2700000" algn="tl">
                    <a:srgbClr val="000000"/>
                  </a:outerShdw>
                </a:effectLst>
              </a:rPr>
              <a:t> Fast Pain</a:t>
            </a:r>
            <a:r>
              <a:rPr lang="en-US" altLang="ko-KR" sz="2200" i="1">
                <a:solidFill>
                  <a:srgbClr val="C1CEFF"/>
                </a:solidFill>
                <a:effectLst>
                  <a:outerShdw blurRad="38100" dist="38100" dir="2700000" algn="tl">
                    <a:srgbClr val="000000"/>
                  </a:outerShdw>
                </a:effectLst>
              </a:rPr>
              <a:t>			</a:t>
            </a:r>
            <a:r>
              <a:rPr lang="en-US" altLang="ko-KR" sz="2200" i="1">
                <a:solidFill>
                  <a:srgbClr val="FFFF99"/>
                </a:solidFill>
                <a:effectLst>
                  <a:outerShdw blurRad="38100" dist="38100" dir="2700000" algn="tl">
                    <a:srgbClr val="000000"/>
                  </a:outerShdw>
                </a:effectLst>
              </a:rPr>
              <a:t>Slow Pain</a:t>
            </a:r>
            <a:r>
              <a:rPr lang="en-US" altLang="ko-KR" sz="2200" i="1">
                <a:solidFill>
                  <a:srgbClr val="C1CEFF"/>
                </a:solidFill>
                <a:effectLst>
                  <a:outerShdw blurRad="38100" dist="38100" dir="2700000" algn="tl">
                    <a:srgbClr val="000000"/>
                  </a:outerShdw>
                </a:effectLst>
              </a:rPr>
              <a:t> </a:t>
            </a:r>
          </a:p>
          <a:p>
            <a:pPr algn="l">
              <a:lnSpc>
                <a:spcPct val="120000"/>
              </a:lnSpc>
              <a:defRPr/>
            </a:pPr>
            <a:endParaRPr lang="en-US" altLang="ko-KR" sz="2200" i="1">
              <a:solidFill>
                <a:srgbClr val="C1CEFF"/>
              </a:solidFill>
              <a:effectLst>
                <a:outerShdw blurRad="38100" dist="38100" dir="2700000" algn="tl">
                  <a:srgbClr val="000000"/>
                </a:outerShdw>
              </a:effectLst>
            </a:endParaRPr>
          </a:p>
          <a:p>
            <a:pPr algn="l">
              <a:lnSpc>
                <a:spcPct val="120000"/>
              </a:lnSpc>
              <a:defRPr/>
            </a:pPr>
            <a:r>
              <a:rPr lang="en-US" altLang="ko-KR" sz="2000" i="1">
                <a:solidFill>
                  <a:srgbClr val="C1CEFF"/>
                </a:solidFill>
                <a:effectLst>
                  <a:outerShdw blurRad="38100" dist="38100" dir="2700000" algn="tl">
                    <a:srgbClr val="000000"/>
                  </a:outerShdw>
                </a:effectLst>
              </a:rPr>
              <a:t>Sharp, pricking		</a:t>
            </a:r>
            <a:r>
              <a:rPr lang="en-US" altLang="ko-KR" sz="2000" i="1">
                <a:solidFill>
                  <a:srgbClr val="FFCCCC"/>
                </a:solidFill>
                <a:effectLst>
                  <a:outerShdw blurRad="38100" dist="38100" dir="2700000" algn="tl">
                    <a:srgbClr val="000000"/>
                  </a:outerShdw>
                </a:effectLst>
              </a:rPr>
              <a:t>Dull, burning</a:t>
            </a:r>
          </a:p>
          <a:p>
            <a:pPr algn="l">
              <a:lnSpc>
                <a:spcPct val="120000"/>
              </a:lnSpc>
              <a:defRPr/>
            </a:pPr>
            <a:r>
              <a:rPr lang="en-US" altLang="ko-KR" sz="2000" i="1">
                <a:solidFill>
                  <a:srgbClr val="C1CEFF"/>
                </a:solidFill>
                <a:effectLst>
                  <a:outerShdw blurRad="38100" dist="38100" dir="2700000" algn="tl">
                    <a:srgbClr val="000000"/>
                  </a:outerShdw>
                </a:effectLst>
              </a:rPr>
              <a:t>Group III (A</a:t>
            </a:r>
            <a:r>
              <a:rPr lang="en-US" altLang="ko-KR" sz="2000" i="1">
                <a:solidFill>
                  <a:srgbClr val="C1CEFF"/>
                </a:solidFill>
                <a:effectLst>
                  <a:outerShdw blurRad="38100" dist="38100" dir="2700000" algn="tl">
                    <a:srgbClr val="000000"/>
                  </a:outerShdw>
                </a:effectLst>
                <a:sym typeface="Symbol" charset="0"/>
              </a:rPr>
              <a:t>) fiber		</a:t>
            </a:r>
            <a:r>
              <a:rPr lang="en-US" altLang="ko-KR" sz="2000" i="1">
                <a:solidFill>
                  <a:srgbClr val="FFCCCC"/>
                </a:solidFill>
                <a:effectLst>
                  <a:outerShdw blurRad="38100" dist="38100" dir="2700000" algn="tl">
                    <a:srgbClr val="000000"/>
                  </a:outerShdw>
                </a:effectLst>
                <a:sym typeface="Symbol" charset="0"/>
              </a:rPr>
              <a:t>Group IV (C) fiber</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latency			</a:t>
            </a:r>
            <a:r>
              <a:rPr lang="en-US" altLang="ko-KR" sz="2000" i="1">
                <a:solidFill>
                  <a:srgbClr val="FFCCCC"/>
                </a:solidFill>
                <a:effectLst>
                  <a:outerShdw blurRad="38100" dist="38100" dir="2700000" algn="tl">
                    <a:srgbClr val="000000"/>
                  </a:outerShdw>
                </a:effectLst>
                <a:sym typeface="Symbol" charset="0"/>
              </a:rPr>
              <a:t>Slower onset</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Well localized			</a:t>
            </a:r>
            <a:r>
              <a:rPr lang="en-US" altLang="ko-KR" sz="2000" i="1">
                <a:solidFill>
                  <a:srgbClr val="FFCCCC"/>
                </a:solidFill>
                <a:effectLst>
                  <a:outerShdw blurRad="38100" dist="38100" dir="2700000" algn="tl">
                    <a:srgbClr val="000000"/>
                  </a:outerShdw>
                </a:effectLst>
                <a:sym typeface="Symbol" charset="0"/>
              </a:rPr>
              <a:t>Diffuse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duration			</a:t>
            </a:r>
            <a:r>
              <a:rPr lang="en-US" altLang="ko-KR" sz="2000" i="1">
                <a:solidFill>
                  <a:srgbClr val="FFCCCC"/>
                </a:solidFill>
                <a:effectLst>
                  <a:outerShdw blurRad="38100" dist="38100" dir="2700000" algn="tl">
                    <a:srgbClr val="000000"/>
                  </a:outerShdw>
                </a:effectLst>
                <a:sym typeface="Symbol" charset="0"/>
              </a:rPr>
              <a:t>Long duration</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Less emotional 		</a:t>
            </a:r>
            <a:r>
              <a:rPr lang="en-US" altLang="ko-KR" sz="2000" i="1">
                <a:solidFill>
                  <a:srgbClr val="FFCCCC"/>
                </a:solidFill>
                <a:effectLst>
                  <a:outerShdw blurRad="38100" dist="38100" dir="2700000" algn="tl">
                    <a:srgbClr val="000000"/>
                  </a:outerShdw>
                </a:effectLst>
                <a:sym typeface="Symbol" charset="0"/>
              </a:rPr>
              <a:t>Emotional, autonomic response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Not blocked by morphine	</a:t>
            </a:r>
            <a:r>
              <a:rPr lang="en-US" altLang="ko-KR" sz="2000" i="1">
                <a:solidFill>
                  <a:srgbClr val="FFCCCC"/>
                </a:solidFill>
                <a:effectLst>
                  <a:outerShdw blurRad="38100" dist="38100" dir="2700000" algn="tl">
                    <a:srgbClr val="000000"/>
                  </a:outerShdw>
                </a:effectLst>
                <a:sym typeface="Symbol" charset="0"/>
              </a:rPr>
              <a:t>Blocked by morphine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Neospinothalamic Tract	</a:t>
            </a:r>
            <a:r>
              <a:rPr lang="en-US" altLang="ko-KR" sz="2000" i="1">
                <a:solidFill>
                  <a:srgbClr val="FFCCCC"/>
                </a:solidFill>
                <a:effectLst>
                  <a:outerShdw blurRad="38100" dist="38100" dir="2700000" algn="tl">
                    <a:srgbClr val="000000"/>
                  </a:outerShdw>
                </a:effectLst>
                <a:sym typeface="Symbol" charset="0"/>
              </a:rPr>
              <a:t>Paleospinothalamic Tract</a:t>
            </a:r>
            <a:endParaRPr lang="en-US" altLang="ko-KR" sz="2100" i="1">
              <a:solidFill>
                <a:srgbClr val="FFCCCC"/>
              </a:solidFill>
              <a:effectLst>
                <a:outerShdw blurRad="38100" dist="38100" dir="2700000" algn="tl">
                  <a:srgbClr val="000000"/>
                </a:outerShdw>
              </a:effectLst>
            </a:endParaRPr>
          </a:p>
        </p:txBody>
      </p:sp>
      <p:sp>
        <p:nvSpPr>
          <p:cNvPr id="78852" name="Rectangle 1028"/>
          <p:cNvSpPr>
            <a:spLocks noChangeArrowheads="1"/>
          </p:cNvSpPr>
          <p:nvPr/>
        </p:nvSpPr>
        <p:spPr bwMode="auto">
          <a:xfrm>
            <a:off x="1714500" y="533400"/>
            <a:ext cx="8763000" cy="673100"/>
          </a:xfrm>
          <a:prstGeom prst="rect">
            <a:avLst/>
          </a:prstGeom>
          <a:gradFill rotWithShape="0">
            <a:gsLst>
              <a:gs pos="0">
                <a:srgbClr val="618FFD">
                  <a:gamma/>
                  <a:shade val="29804"/>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C1CEFF"/>
                </a:solidFill>
                <a:effectLst>
                  <a:outerShdw blurRad="38100" dist="38100" dir="2700000" algn="tl">
                    <a:srgbClr val="000000"/>
                  </a:outerShdw>
                </a:effectLst>
              </a:rPr>
              <a:t> </a:t>
            </a:r>
            <a:r>
              <a:rPr lang="en-US" altLang="ko-KR" sz="2300" i="1">
                <a:solidFill>
                  <a:srgbClr val="FFFF99"/>
                </a:solidFill>
                <a:effectLst>
                  <a:outerShdw blurRad="38100" dist="38100" dir="2700000" algn="tl">
                    <a:srgbClr val="000000"/>
                  </a:outerShdw>
                </a:effectLst>
              </a:rPr>
              <a:t>Comparison of Fast and Slow Pain</a:t>
            </a:r>
            <a:r>
              <a:rPr lang="en-US" altLang="ko-KR" sz="2600" i="1">
                <a:solidFill>
                  <a:srgbClr val="C1CEFF"/>
                </a:solidFill>
                <a:effectLst>
                  <a:outerShdw blurRad="38100" dist="38100" dir="2700000" algn="tl">
                    <a:srgbClr val="000000"/>
                  </a:outerShdw>
                </a:effectLst>
              </a:rPr>
              <a:t> </a:t>
            </a:r>
            <a:r>
              <a:rPr lang="en-US" altLang="ko-KR" sz="2000" i="1">
                <a:solidFill>
                  <a:srgbClr val="C1CEFF"/>
                </a:solidFill>
                <a:effectLst>
                  <a:outerShdw blurRad="38100" dist="38100" dir="2700000" algn="tl">
                    <a:srgbClr val="000000"/>
                  </a:outerShdw>
                </a:effectLst>
              </a:rPr>
              <a:t>------ Spinothalamic Tract</a:t>
            </a:r>
          </a:p>
        </p:txBody>
      </p:sp>
      <p:sp>
        <p:nvSpPr>
          <p:cNvPr id="78853" name="Line 1029"/>
          <p:cNvSpPr>
            <a:spLocks noChangeShapeType="1"/>
          </p:cNvSpPr>
          <p:nvPr/>
        </p:nvSpPr>
        <p:spPr bwMode="auto">
          <a:xfrm>
            <a:off x="2136776" y="2514600"/>
            <a:ext cx="778986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
        <p:nvSpPr>
          <p:cNvPr id="78854" name="Line 1030"/>
          <p:cNvSpPr>
            <a:spLocks noChangeShapeType="1"/>
          </p:cNvSpPr>
          <p:nvPr/>
        </p:nvSpPr>
        <p:spPr bwMode="auto">
          <a:xfrm>
            <a:off x="2230438" y="6019800"/>
            <a:ext cx="771366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10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Spinothalamic</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7035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835150" y="1225550"/>
            <a:ext cx="8445500" cy="52451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rPr>
              <a:t>                           </a:t>
            </a:r>
            <a:r>
              <a:rPr lang="en-US" altLang="ko-KR" b="0" u="sng" dirty="0">
                <a:solidFill>
                  <a:schemeClr val="tx1"/>
                </a:solidFill>
              </a:rPr>
              <a:t>Spinocerebellar Tract</a:t>
            </a:r>
            <a:endParaRPr lang="en-US" altLang="ko-KR" b="0" dirty="0">
              <a:solidFill>
                <a:schemeClr val="tx1"/>
              </a:solidFill>
            </a:endParaRPr>
          </a:p>
          <a:p>
            <a:pPr algn="l"/>
            <a:r>
              <a:rPr lang="en-US" altLang="ko-KR" sz="10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Unconscious Proprioception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Muscle spindle, Golgi tendon organ</a:t>
            </a:r>
          </a:p>
          <a:p>
            <a:pPr algn="l">
              <a:lnSpc>
                <a:spcPct val="115000"/>
              </a:lnSpc>
              <a:spcAft>
                <a:spcPct val="10000"/>
              </a:spcAft>
            </a:pPr>
            <a:endParaRPr lang="en-US" altLang="ko-KR" sz="800" b="0" dirty="0">
              <a:solidFill>
                <a:srgbClr val="FFFFFF"/>
              </a:solidFill>
            </a:endParaRPr>
          </a:p>
          <a:p>
            <a:pPr algn="l">
              <a:lnSpc>
                <a:spcPct val="115000"/>
              </a:lnSpc>
              <a:spcAft>
                <a:spcPct val="10000"/>
              </a:spcAft>
            </a:pPr>
            <a:r>
              <a:rPr lang="en-US" altLang="ko-KR" sz="800" b="0" dirty="0">
                <a:solidFill>
                  <a:schemeClr val="tx1"/>
                </a:solidFill>
              </a:rPr>
              <a:t>  </a:t>
            </a: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 [Posterior Column]</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1. Clarke</a:t>
            </a:r>
            <a:r>
              <a:rPr lang="ko-KR" altLang="en-US" sz="2300" b="0" i="1" dirty="0">
                <a:solidFill>
                  <a:srgbClr val="FFC5CF"/>
                </a:solidFill>
              </a:rPr>
              <a:t>’</a:t>
            </a:r>
            <a:r>
              <a:rPr lang="en-US" altLang="ko-KR" sz="2300" b="0" i="1" dirty="0">
                <a:solidFill>
                  <a:srgbClr val="FFC5CF"/>
                </a:solidFill>
              </a:rPr>
              <a:t>s column </a:t>
            </a:r>
            <a:endParaRPr lang="en-US" altLang="ko-KR" sz="2300" b="0" i="1" dirty="0">
              <a:solidFill>
                <a:srgbClr val="FFFFFF"/>
              </a:solidFill>
            </a:endParaRPr>
          </a:p>
          <a:p>
            <a:pPr algn="l">
              <a:lnSpc>
                <a:spcPct val="115000"/>
              </a:lnSpc>
            </a:pPr>
            <a:r>
              <a:rPr lang="en-US" altLang="ko-KR" sz="2000" b="0" i="1" dirty="0">
                <a:solidFill>
                  <a:srgbClr val="C1CEFF"/>
                </a:solidFill>
              </a:rPr>
              <a:t>                                         Posterior Spinocerebellar Tract (C8-L2/L3)</a:t>
            </a:r>
            <a:endParaRPr lang="en-US" altLang="ko-KR" sz="2300" b="0" dirty="0">
              <a:solidFill>
                <a:schemeClr val="tx1"/>
              </a:solidFill>
            </a:endParaRPr>
          </a:p>
          <a:p>
            <a:pPr algn="l">
              <a:lnSpc>
                <a:spcPct val="115000"/>
              </a:lnSpc>
            </a:pPr>
            <a:r>
              <a:rPr lang="en-US" altLang="ko-KR" sz="2300" b="0" dirty="0">
                <a:solidFill>
                  <a:schemeClr val="tx1"/>
                </a:solidFill>
              </a:rPr>
              <a:t>                              </a:t>
            </a:r>
            <a:r>
              <a:rPr lang="en-US" altLang="ko-KR" sz="2300" b="0" i="1" dirty="0">
                <a:solidFill>
                  <a:srgbClr val="FDC0E5"/>
                </a:solidFill>
              </a:rPr>
              <a:t>2. Accessory Cuneate Nucleus</a:t>
            </a:r>
          </a:p>
          <a:p>
            <a:pPr algn="l">
              <a:lnSpc>
                <a:spcPct val="115000"/>
              </a:lnSpc>
            </a:pPr>
            <a:r>
              <a:rPr lang="en-US" altLang="ko-KR" sz="2000" b="0" i="1" dirty="0">
                <a:solidFill>
                  <a:srgbClr val="C1CEFF"/>
                </a:solidFill>
              </a:rPr>
              <a:t>                                         </a:t>
            </a:r>
            <a:r>
              <a:rPr lang="en-US" altLang="ko-KR" sz="2000" b="0" i="1" dirty="0" err="1">
                <a:solidFill>
                  <a:srgbClr val="C1CEFF"/>
                </a:solidFill>
              </a:rPr>
              <a:t>Cuneocerebellar</a:t>
            </a:r>
            <a:r>
              <a:rPr lang="en-US" altLang="ko-KR" sz="2000" b="0" i="1" dirty="0">
                <a:solidFill>
                  <a:srgbClr val="C1CEFF"/>
                </a:solidFill>
              </a:rPr>
              <a:t> Tract  </a:t>
            </a:r>
            <a:endParaRPr lang="en-US" altLang="ko-KR" sz="2300" b="0" dirty="0">
              <a:solidFill>
                <a:schemeClr val="tx1"/>
              </a:solidFill>
            </a:endParaRPr>
          </a:p>
          <a:p>
            <a:pPr algn="l">
              <a:lnSpc>
                <a:spcPct val="115000"/>
              </a:lnSpc>
            </a:pPr>
            <a:r>
              <a:rPr lang="en-US" altLang="ko-KR" sz="2300" b="0" i="1" dirty="0">
                <a:solidFill>
                  <a:srgbClr val="FDC0E5"/>
                </a:solidFill>
              </a:rPr>
              <a:t>                              3. Posterior Horn </a:t>
            </a:r>
          </a:p>
          <a:p>
            <a:pPr algn="l">
              <a:lnSpc>
                <a:spcPct val="115000"/>
              </a:lnSpc>
            </a:pPr>
            <a:r>
              <a:rPr lang="en-US" altLang="ko-KR" sz="2000" b="0" i="1" dirty="0">
                <a:solidFill>
                  <a:srgbClr val="C1CEFF"/>
                </a:solidFill>
              </a:rPr>
              <a:t>                                         Anterior Spinocerebellar Tract (Under L2/L3)</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C5CF"/>
                </a:solidFill>
              </a:rPr>
              <a:t>Cerebellar Cortex</a:t>
            </a:r>
          </a:p>
        </p:txBody>
      </p:sp>
      <p:sp>
        <p:nvSpPr>
          <p:cNvPr id="33795" name="Rectangle 3"/>
          <p:cNvSpPr>
            <a:spLocks noChangeArrowheads="1"/>
          </p:cNvSpPr>
          <p:nvPr/>
        </p:nvSpPr>
        <p:spPr bwMode="auto">
          <a:xfrm>
            <a:off x="1835150" y="387350"/>
            <a:ext cx="8445500" cy="596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(3)</a:t>
            </a:r>
          </a:p>
        </p:txBody>
      </p:sp>
    </p:spTree>
    <p:extLst>
      <p:ext uri="{BB962C8B-B14F-4D97-AF65-F5344CB8AC3E}">
        <p14:creationId xmlns:p14="http://schemas.microsoft.com/office/powerpoint/2010/main" val="35929705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377950" y="5187950"/>
            <a:ext cx="4254500" cy="10541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sp>
        <p:nvSpPr>
          <p:cNvPr id="35843" name="Rectangle 3"/>
          <p:cNvSpPr>
            <a:spLocks noChangeArrowheads="1"/>
          </p:cNvSpPr>
          <p:nvPr/>
        </p:nvSpPr>
        <p:spPr bwMode="auto">
          <a:xfrm>
            <a:off x="8648700" y="990601"/>
            <a:ext cx="2114550" cy="489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FFFF"/>
                </a:solidFill>
                <a:effectLst>
                  <a:outerShdw blurRad="38100" dist="38100" dir="2700000" algn="tl">
                    <a:srgbClr val="000000"/>
                  </a:outerShdw>
                </a:effectLst>
              </a:rPr>
              <a:t>Inferior cerebellar</a:t>
            </a:r>
          </a:p>
          <a:p>
            <a:pPr algn="l"/>
            <a:r>
              <a:rPr lang="en-US" altLang="ko-KR" sz="1800" i="1">
                <a:solidFill>
                  <a:srgbClr val="FFFFFF"/>
                </a:solidFill>
                <a:effectLst>
                  <a:outerShdw blurRad="38100" dist="38100" dir="2700000" algn="tl">
                    <a:srgbClr val="000000"/>
                  </a:outerShdw>
                </a:effectLst>
              </a:rPr>
              <a:t>   peduncle</a:t>
            </a:r>
          </a:p>
          <a:p>
            <a:pPr algn="l"/>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spinocerebellar</a:t>
            </a:r>
          </a:p>
          <a:p>
            <a:pPr algn="l"/>
            <a:r>
              <a:rPr lang="en-US" altLang="ko-KR" sz="1800" i="1">
                <a:solidFill>
                  <a:srgbClr val="FFFFFF"/>
                </a:solidFill>
                <a:effectLst>
                  <a:outerShdw blurRad="38100" dist="38100" dir="2700000" algn="tl">
                    <a:srgbClr val="000000"/>
                  </a:outerShdw>
                </a:effectLst>
              </a:rPr>
              <a:t>   tract</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Clarke</a:t>
            </a:r>
            <a:r>
              <a:rPr lang="ko-KR" altLang="en-US" sz="1800" i="1">
                <a:solidFill>
                  <a:srgbClr val="FFFFFF"/>
                </a:solidFill>
                <a:effectLst>
                  <a:outerShdw blurRad="38100" dist="38100" dir="2700000" algn="tl">
                    <a:srgbClr val="000000"/>
                  </a:outerShdw>
                </a:effectLst>
              </a:rPr>
              <a:t>’</a:t>
            </a:r>
            <a:r>
              <a:rPr lang="en-US" altLang="ko-KR" sz="1800" i="1">
                <a:solidFill>
                  <a:srgbClr val="FFFFFF"/>
                </a:solidFill>
                <a:effectLst>
                  <a:outerShdw blurRad="38100" dist="38100" dir="2700000" algn="tl">
                    <a:srgbClr val="000000"/>
                  </a:outerShdw>
                </a:effectLst>
              </a:rPr>
              <a:t>s</a:t>
            </a:r>
          </a:p>
          <a:p>
            <a:pPr algn="l"/>
            <a:r>
              <a:rPr lang="en-US" altLang="ko-KR" sz="1800" i="1">
                <a:solidFill>
                  <a:srgbClr val="FFFFFF"/>
                </a:solidFill>
                <a:effectLst>
                  <a:outerShdw blurRad="38100" dist="38100" dir="2700000" algn="tl">
                    <a:srgbClr val="000000"/>
                  </a:outerShdw>
                </a:effectLst>
              </a:rPr>
              <a:t>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white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 root</a:t>
            </a:r>
          </a:p>
        </p:txBody>
      </p:sp>
      <p:sp>
        <p:nvSpPr>
          <p:cNvPr id="35844" name="Rectangle 4"/>
          <p:cNvSpPr>
            <a:spLocks noChangeArrowheads="1"/>
          </p:cNvSpPr>
          <p:nvPr/>
        </p:nvSpPr>
        <p:spPr bwMode="auto">
          <a:xfrm>
            <a:off x="3717925" y="762000"/>
            <a:ext cx="2194512" cy="415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chemeClr val="tx1"/>
                </a:solidFill>
                <a:effectLst>
                  <a:outerShdw blurRad="38100" dist="38100" dir="2700000" algn="tl">
                    <a:srgbClr val="000000"/>
                  </a:outerShdw>
                </a:effectLst>
              </a:rPr>
              <a:t>Posterior SCbllT</a:t>
            </a:r>
            <a:endParaRPr lang="en-US" altLang="ko-KR" sz="2000" i="1">
              <a:solidFill>
                <a:schemeClr val="tx1"/>
              </a:solidFill>
              <a:effectLst>
                <a:outerShdw blurRad="38100" dist="38100" dir="2700000" algn="tl">
                  <a:srgbClr val="000000"/>
                </a:outerShdw>
              </a:effectLst>
            </a:endParaRPr>
          </a:p>
          <a:p>
            <a:pPr algn="l"/>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Inferior </a:t>
            </a:r>
          </a:p>
          <a:p>
            <a:pPr algn="l"/>
            <a:r>
              <a:rPr lang="en-US" altLang="ko-KR" sz="2000" i="1">
                <a:solidFill>
                  <a:schemeClr val="tx1"/>
                </a:solidFill>
                <a:effectLst>
                  <a:outerShdw blurRad="38100" dist="38100" dir="2700000" algn="tl">
                    <a:srgbClr val="000000"/>
                  </a:outerShdw>
                </a:effectLst>
              </a:rPr>
              <a:t>  cerebellar</a:t>
            </a:r>
          </a:p>
          <a:p>
            <a:pPr algn="l"/>
            <a:r>
              <a:rPr lang="en-US" altLang="ko-KR" sz="2000" i="1">
                <a:solidFill>
                  <a:schemeClr val="tx1"/>
                </a:solidFill>
                <a:effectLst>
                  <a:outerShdw blurRad="38100" dist="38100" dir="2700000" algn="tl">
                    <a:srgbClr val="000000"/>
                  </a:outerShdw>
                </a:effectLst>
              </a:rPr>
              <a:t>   peduncle</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cuneocerebellar</a:t>
            </a:r>
          </a:p>
          <a:p>
            <a:pPr algn="l"/>
            <a:r>
              <a:rPr lang="en-US" altLang="ko-KR" sz="2000" i="1">
                <a:solidFill>
                  <a:schemeClr val="tx1"/>
                </a:solidFill>
                <a:effectLst>
                  <a:outerShdw blurRad="38100" dist="38100" dir="2700000" algn="tl">
                    <a:srgbClr val="000000"/>
                  </a:outerShdw>
                </a:effectLst>
              </a:rPr>
              <a:t>   tract</a:t>
            </a:r>
          </a:p>
          <a:p>
            <a:pPr algn="l"/>
            <a:r>
              <a:rPr lang="en-US" altLang="ko-KR" sz="2000" i="1">
                <a:solidFill>
                  <a:schemeClr val="tx1"/>
                </a:solidFill>
                <a:effectLst>
                  <a:outerShdw blurRad="38100" dist="38100" dir="2700000" algn="tl">
                    <a:srgbClr val="000000"/>
                  </a:outerShdw>
                </a:effectLst>
              </a:rPr>
              <a:t>   (upper body)</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a:t>
            </a:r>
          </a:p>
          <a:p>
            <a:pPr algn="l"/>
            <a:r>
              <a:rPr lang="en-US" altLang="ko-KR" sz="2000" i="1">
                <a:solidFill>
                  <a:schemeClr val="tx1"/>
                </a:solidFill>
                <a:effectLst>
                  <a:outerShdw blurRad="38100" dist="38100" dir="2700000" algn="tl">
                    <a:srgbClr val="000000"/>
                  </a:outerShdw>
                </a:effectLst>
              </a:rPr>
              <a:t>   white column</a:t>
            </a:r>
          </a:p>
          <a:p>
            <a:pPr algn="l">
              <a:lnSpc>
                <a:spcPct val="8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 root</a:t>
            </a:r>
          </a:p>
        </p:txBody>
      </p:sp>
      <p:sp>
        <p:nvSpPr>
          <p:cNvPr id="35845" name="Rectangle 5"/>
          <p:cNvSpPr>
            <a:spLocks noChangeArrowheads="1"/>
          </p:cNvSpPr>
          <p:nvPr/>
        </p:nvSpPr>
        <p:spPr bwMode="auto">
          <a:xfrm>
            <a:off x="1295400" y="762000"/>
            <a:ext cx="2292294" cy="412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Anterior SCbllT</a:t>
            </a:r>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(superior</a:t>
            </a:r>
          </a:p>
          <a:p>
            <a:pPr algn="l"/>
            <a:r>
              <a:rPr lang="en-US" altLang="ko-KR" sz="2000" i="1">
                <a:solidFill>
                  <a:srgbClr val="FFFFFF"/>
                </a:solidFill>
                <a:effectLst>
                  <a:outerShdw blurRad="38100" dist="38100" dir="2700000" algn="tl">
                    <a:srgbClr val="000000"/>
                  </a:outerShdw>
                </a:effectLst>
              </a:rPr>
              <a:t>   cerebellar</a:t>
            </a:r>
          </a:p>
          <a:p>
            <a:pPr algn="l"/>
            <a:r>
              <a:rPr lang="en-US" altLang="ko-KR" sz="2000" i="1">
                <a:solidFill>
                  <a:srgbClr val="FFFFFF"/>
                </a:solidFill>
                <a:effectLst>
                  <a:outerShdw blurRad="38100" dist="38100" dir="2700000" algn="tl">
                    <a:srgbClr val="000000"/>
                  </a:outerShdw>
                </a:effectLst>
              </a:rPr>
              <a:t>   peduncle)</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a:t>
            </a:r>
          </a:p>
          <a:p>
            <a:pPr algn="l"/>
            <a:r>
              <a:rPr lang="en-US" altLang="ko-KR" sz="2000" i="1">
                <a:solidFill>
                  <a:srgbClr val="FFFFFF"/>
                </a:solidFill>
                <a:effectLst>
                  <a:outerShdw blurRad="38100" dist="38100" dir="2700000" algn="tl">
                    <a:srgbClr val="000000"/>
                  </a:outerShdw>
                </a:effectLst>
              </a:rPr>
              <a:t>   spinocerebellar</a:t>
            </a:r>
          </a:p>
          <a:p>
            <a:pPr algn="l"/>
            <a:r>
              <a:rPr lang="en-US" altLang="ko-KR" sz="2000" i="1">
                <a:solidFill>
                  <a:srgbClr val="FFFFFF"/>
                </a:solidFill>
                <a:effectLst>
                  <a:outerShdw blurRad="38100" dist="38100" dir="2700000" algn="tl">
                    <a:srgbClr val="000000"/>
                  </a:outerShdw>
                </a:effectLst>
              </a:rPr>
              <a:t>   tract</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   commissure</a:t>
            </a:r>
          </a:p>
          <a:p>
            <a:pPr algn="l"/>
            <a:endParaRPr lang="en-US" altLang="ko-KR" sz="2000" i="1">
              <a:solidFill>
                <a:srgbClr val="FFFFFF"/>
              </a:solidFill>
              <a:effectLst>
                <a:outerShdw blurRad="38100" dist="38100" dir="2700000" algn="tl">
                  <a:srgbClr val="000000"/>
                </a:outerShdw>
              </a:effectLst>
            </a:endParaRPr>
          </a:p>
          <a:p>
            <a:pPr algn="l">
              <a:lnSpc>
                <a:spcPct val="70000"/>
              </a:lnSpc>
            </a:pPr>
            <a:r>
              <a:rPr lang="en-US" altLang="ko-KR" sz="2000" i="1">
                <a:solidFill>
                  <a:srgbClr val="FFFFFF"/>
                </a:solidFill>
                <a:effectLst>
                  <a:outerShdw blurRad="38100" dist="38100" dir="2700000" algn="tl">
                    <a:srgbClr val="000000"/>
                  </a:outerShdw>
                </a:effectLst>
              </a:rPr>
              <a:t>posterior root</a:t>
            </a:r>
          </a:p>
        </p:txBody>
      </p:sp>
      <p:graphicFrame>
        <p:nvGraphicFramePr>
          <p:cNvPr id="70661" name="Object 6"/>
          <p:cNvGraphicFramePr>
            <a:graphicFrameLocks/>
          </p:cNvGraphicFramePr>
          <p:nvPr/>
        </p:nvGraphicFramePr>
        <p:xfrm>
          <a:off x="6096000" y="604838"/>
          <a:ext cx="2655888" cy="5719762"/>
        </p:xfrm>
        <a:graphic>
          <a:graphicData uri="http://schemas.openxmlformats.org/presentationml/2006/ole">
            <mc:AlternateContent xmlns:mc="http://schemas.openxmlformats.org/markup-compatibility/2006">
              <mc:Choice xmlns:v="urn:schemas-microsoft-com:vml" Requires="v">
                <p:oleObj spid="_x0000_s4106" name="CorelDRAW" r:id="rId4" imgW="3886200" imgH="8362950" progId="CorelDraw.Graphic.8">
                  <p:embed/>
                </p:oleObj>
              </mc:Choice>
              <mc:Fallback>
                <p:oleObj name="CorelDRAW" r:id="rId4" imgW="3886200" imgH="8362950" progId="CorelDraw.Graphic.8">
                  <p:embed/>
                  <p:pic>
                    <p:nvPicPr>
                      <p:cNvPr id="70661"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04838"/>
                        <a:ext cx="2655888" cy="571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98346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454150" y="4228926"/>
            <a:ext cx="9225134" cy="215240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123" name="Rectangle 3"/>
          <p:cNvSpPr>
            <a:spLocks noChangeArrowheads="1"/>
          </p:cNvSpPr>
          <p:nvPr/>
        </p:nvSpPr>
        <p:spPr bwMode="auto">
          <a:xfrm>
            <a:off x="1559496" y="4338328"/>
            <a:ext cx="8928992" cy="1139415"/>
          </a:xfrm>
          <a:prstGeom prst="rect">
            <a:avLst/>
          </a:prstGeom>
          <a:noFill/>
          <a:ln>
            <a:noFill/>
          </a:ln>
          <a:effectLst>
            <a:outerShdw blurRad="63500" algn="ctr" rotWithShape="0">
              <a:srgbClr val="C0FEF9">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dirty="0">
                <a:solidFill>
                  <a:schemeClr val="tx1"/>
                </a:solidFill>
                <a:effectLst>
                  <a:outerShdw blurRad="38100" dist="38100" dir="2700000" algn="tl">
                    <a:srgbClr val="000000"/>
                  </a:outerShdw>
                </a:effectLst>
              </a:rPr>
              <a:t>- </a:t>
            </a:r>
            <a:r>
              <a:rPr lang="en-US" altLang="ko-KR" sz="2000" dirty="0">
                <a:solidFill>
                  <a:schemeClr val="tx1"/>
                </a:solidFill>
                <a:effectLst>
                  <a:outerShdw blurRad="38100" dist="38100" dir="2700000" algn="tl">
                    <a:srgbClr val="000000"/>
                  </a:outerShdw>
                </a:effectLst>
              </a:rPr>
              <a:t>Comparable to Input-Output (IO) System of the Computer</a:t>
            </a:r>
          </a:p>
          <a:p>
            <a:pPr algn="l"/>
            <a:endParaRPr lang="en-US" altLang="ko-KR" sz="2000" dirty="0">
              <a:solidFill>
                <a:schemeClr val="tx1"/>
              </a:solidFill>
              <a:effectLst>
                <a:outerShdw blurRad="38100" dist="38100" dir="2700000" algn="tl">
                  <a:srgbClr val="000000"/>
                </a:outerShdw>
              </a:effectLst>
            </a:endParaRPr>
          </a:p>
          <a:p>
            <a:pPr algn="l"/>
            <a:r>
              <a:rPr lang="en-US" altLang="ko-KR" sz="2000" dirty="0">
                <a:solidFill>
                  <a:schemeClr val="tx1"/>
                </a:solidFill>
                <a:effectLst>
                  <a:outerShdw blurRad="38100" dist="38100" dir="2700000" algn="tl">
                    <a:srgbClr val="000000"/>
                  </a:outerShdw>
                </a:effectLst>
              </a:rPr>
              <a:t>- Segmental Structure of Neural Tube Origin</a:t>
            </a:r>
          </a:p>
        </p:txBody>
      </p:sp>
      <p:sp>
        <p:nvSpPr>
          <p:cNvPr id="5124" name="Rectangle 4"/>
          <p:cNvSpPr>
            <a:spLocks noChangeArrowheads="1"/>
          </p:cNvSpPr>
          <p:nvPr/>
        </p:nvSpPr>
        <p:spPr bwMode="auto">
          <a:xfrm>
            <a:off x="3179676" y="476672"/>
            <a:ext cx="5688632" cy="977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3600" i="1" dirty="0">
                <a:solidFill>
                  <a:srgbClr val="C0FEF9"/>
                </a:solidFill>
                <a:effectLst>
                  <a:outerShdw blurRad="38100" dist="38100" dir="2700000" algn="tl">
                    <a:srgbClr val="000000"/>
                  </a:outerShdw>
                </a:effectLst>
              </a:rPr>
              <a:t>Spinal Cord</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9676" y="1628800"/>
            <a:ext cx="5688632" cy="24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4368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327276" y="1339850"/>
            <a:ext cx="7535863" cy="5207000"/>
          </a:xfrm>
          <a:prstGeom prst="rect">
            <a:avLst/>
          </a:prstGeom>
          <a:solidFill>
            <a:srgbClr val="FFFFFF"/>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sp>
        <p:nvSpPr>
          <p:cNvPr id="37891" name="Rectangle 3"/>
          <p:cNvSpPr>
            <a:spLocks noChangeArrowheads="1"/>
          </p:cNvSpPr>
          <p:nvPr/>
        </p:nvSpPr>
        <p:spPr bwMode="auto">
          <a:xfrm>
            <a:off x="3968750" y="387350"/>
            <a:ext cx="4254500" cy="749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graphicFrame>
        <p:nvGraphicFramePr>
          <p:cNvPr id="72707" name="Object 4"/>
          <p:cNvGraphicFramePr>
            <a:graphicFrameLocks/>
          </p:cNvGraphicFramePr>
          <p:nvPr/>
        </p:nvGraphicFramePr>
        <p:xfrm>
          <a:off x="2836864" y="1524001"/>
          <a:ext cx="6518275" cy="5021263"/>
        </p:xfrm>
        <a:graphic>
          <a:graphicData uri="http://schemas.openxmlformats.org/presentationml/2006/ole">
            <mc:AlternateContent xmlns:mc="http://schemas.openxmlformats.org/markup-compatibility/2006">
              <mc:Choice xmlns:v="urn:schemas-microsoft-com:vml" Requires="v">
                <p:oleObj spid="_x0000_s5130" name="CorelDRAW!" r:id="rId4" imgW="756687" imgH="8290280" progId="CDraw4">
                  <p:embed/>
                </p:oleObj>
              </mc:Choice>
              <mc:Fallback>
                <p:oleObj name="CorelDRAW!" r:id="rId4" imgW="756687" imgH="8290280" progId="CDraw4">
                  <p:embed/>
                  <p:pic>
                    <p:nvPicPr>
                      <p:cNvPr id="7270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864" y="1524001"/>
                        <a:ext cx="651827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885722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SpinocerebellarTract</a:t>
            </a:r>
            <a:endParaRPr lang="en-US" altLang="ko-KR" sz="2600" i="1" dirty="0">
              <a:solidFill>
                <a:srgbClr val="F7F7EC"/>
              </a:solidFill>
            </a:endParaRPr>
          </a:p>
        </p:txBody>
      </p:sp>
    </p:spTree>
    <p:extLst>
      <p:ext uri="{BB962C8B-B14F-4D97-AF65-F5344CB8AC3E}">
        <p14:creationId xmlns:p14="http://schemas.microsoft.com/office/powerpoint/2010/main" val="93293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err="1"/>
              <a:t>Corticospinal</a:t>
            </a:r>
            <a:r>
              <a:rPr lang="en-US" altLang="ko-KR" i="1" u="sng" dirty="0"/>
              <a:t> Tract</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Origin: </a:t>
            </a:r>
            <a:r>
              <a:rPr lang="en-US" altLang="ko-KR" sz="2300" i="1" dirty="0">
                <a:solidFill>
                  <a:srgbClr val="FFFFFF"/>
                </a:solidFill>
              </a:rPr>
              <a:t>Cerebral Cortex</a:t>
            </a:r>
            <a:endParaRPr lang="en-US" altLang="ko-KR" sz="2300" i="1" dirty="0">
              <a:solidFill>
                <a:srgbClr val="FDC0E5"/>
              </a:solidFill>
            </a:endParaRP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4 (Primary Motor Area, M I)</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6 (Premotor Area, PM )</a:t>
            </a:r>
            <a:r>
              <a:rPr lang="en-US" altLang="ko-KR" dirty="0"/>
              <a:t> </a:t>
            </a:r>
          </a:p>
          <a:p>
            <a:pPr algn="l">
              <a:lnSpc>
                <a:spcPct val="115000"/>
              </a:lnSpc>
              <a:defRPr/>
            </a:pPr>
            <a:r>
              <a:rPr lang="en-US" altLang="ko-KR" dirty="0"/>
              <a:t>                            </a:t>
            </a:r>
            <a:r>
              <a:rPr lang="en-US" altLang="ko-KR" i="1" dirty="0" err="1">
                <a:solidFill>
                  <a:srgbClr val="C1CEFF"/>
                </a:solidFill>
              </a:rPr>
              <a:t>Brodmann</a:t>
            </a:r>
            <a:r>
              <a:rPr lang="en-US" altLang="ko-KR" i="1" dirty="0">
                <a:solidFill>
                  <a:srgbClr val="C1CEFF"/>
                </a:solidFill>
              </a:rPr>
              <a:t> Area 3,1,2 (Primary </a:t>
            </a:r>
            <a:r>
              <a:rPr lang="en-US" altLang="ko-KR" i="1" dirty="0" err="1">
                <a:solidFill>
                  <a:srgbClr val="C1CEFF"/>
                </a:solidFill>
              </a:rPr>
              <a:t>Somesthetic</a:t>
            </a:r>
            <a:r>
              <a:rPr lang="en-US" altLang="ko-KR" i="1" dirty="0">
                <a:solidFill>
                  <a:srgbClr val="C1CEFF"/>
                </a:solidFill>
              </a:rPr>
              <a:t> Area, S I) </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5 (Anterior Portion of Sup. Parietal Lobule)  </a:t>
            </a:r>
            <a:endParaRPr lang="en-US" altLang="ko-KR" sz="2300" dirty="0"/>
          </a:p>
          <a:p>
            <a:pPr algn="l">
              <a:lnSpc>
                <a:spcPct val="115000"/>
              </a:lnSpc>
              <a:defRPr/>
            </a:pPr>
            <a:r>
              <a:rPr lang="en-US" altLang="ko-KR" sz="2100" dirty="0"/>
              <a:t>                   </a:t>
            </a:r>
            <a:r>
              <a:rPr lang="en-US" altLang="ko-KR" sz="2100" i="1" dirty="0">
                <a:solidFill>
                  <a:srgbClr val="FFC5CF"/>
                </a:solidFill>
              </a:rPr>
              <a:t>Corona </a:t>
            </a:r>
            <a:r>
              <a:rPr lang="en-US" altLang="ko-KR" sz="2100" i="1" dirty="0" err="1">
                <a:solidFill>
                  <a:srgbClr val="FFC5CF"/>
                </a:solidFill>
              </a:rPr>
              <a:t>Radiata</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lnternal</a:t>
            </a:r>
            <a:r>
              <a:rPr lang="en-US" altLang="ko-KR" sz="2100" i="1" dirty="0">
                <a:solidFill>
                  <a:srgbClr val="FFC5CF"/>
                </a:solidFill>
              </a:rPr>
              <a:t> Capsule, Posterior Limb</a:t>
            </a:r>
          </a:p>
          <a:p>
            <a:pPr algn="l">
              <a:lnSpc>
                <a:spcPct val="115000"/>
              </a:lnSpc>
              <a:defRPr/>
            </a:pPr>
            <a:r>
              <a:rPr lang="en-US" altLang="ko-KR" sz="2100" i="1" dirty="0">
                <a:solidFill>
                  <a:srgbClr val="FFC5CF"/>
                </a:solidFill>
              </a:rPr>
              <a:t>                   Crus </a:t>
            </a:r>
            <a:r>
              <a:rPr lang="en-US" altLang="ko-KR" sz="2100" i="1" dirty="0" err="1">
                <a:solidFill>
                  <a:srgbClr val="FFC5CF"/>
                </a:solidFill>
              </a:rPr>
              <a:t>Cerebri</a:t>
            </a:r>
            <a:r>
              <a:rPr lang="en-US" altLang="ko-KR" sz="2100" i="1" dirty="0">
                <a:solidFill>
                  <a:srgbClr val="FFC5CF"/>
                </a:solidFill>
              </a:rPr>
              <a:t>, Middle Portion</a:t>
            </a:r>
          </a:p>
          <a:p>
            <a:pPr algn="l">
              <a:lnSpc>
                <a:spcPct val="115000"/>
              </a:lnSpc>
              <a:defRPr/>
            </a:pPr>
            <a:r>
              <a:rPr lang="en-US" altLang="ko-KR" sz="2100" i="1" dirty="0">
                <a:solidFill>
                  <a:srgbClr val="FFC5CF"/>
                </a:solidFill>
              </a:rPr>
              <a:t>                   Longitudinal Pontine Fiber</a:t>
            </a:r>
          </a:p>
          <a:p>
            <a:pPr algn="l">
              <a:lnSpc>
                <a:spcPct val="115000"/>
              </a:lnSpc>
              <a:defRPr/>
            </a:pPr>
            <a:r>
              <a:rPr lang="en-US" altLang="ko-KR" sz="2100" i="1" dirty="0">
                <a:solidFill>
                  <a:srgbClr val="FFC5CF"/>
                </a:solidFill>
              </a:rPr>
              <a:t>                   Pyramid - pyramidal </a:t>
            </a:r>
            <a:r>
              <a:rPr lang="en-US" altLang="ko-KR" sz="2100" i="1" dirty="0" err="1">
                <a:solidFill>
                  <a:srgbClr val="FFC5CF"/>
                </a:solidFill>
              </a:rPr>
              <a:t>decussation</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Corticospinal</a:t>
            </a:r>
            <a:r>
              <a:rPr lang="en-US" altLang="ko-KR" sz="2100" i="1" dirty="0">
                <a:solidFill>
                  <a:srgbClr val="FFC5CF"/>
                </a:solidFill>
              </a:rPr>
              <a:t> Tract - Lateral and Anterior</a:t>
            </a:r>
            <a:endParaRPr lang="en-US" altLang="ko-KR" sz="2300" dirty="0"/>
          </a:p>
          <a:p>
            <a:pPr algn="l">
              <a:lnSpc>
                <a:spcPct val="115000"/>
              </a:lnSpc>
              <a:defRPr/>
            </a:pPr>
            <a:r>
              <a:rPr lang="en-US" altLang="ko-KR" sz="2300" dirty="0"/>
              <a:t>    Termination: </a:t>
            </a:r>
            <a:r>
              <a:rPr lang="en-US" altLang="ko-KR" sz="2300" i="1" dirty="0">
                <a:solidFill>
                  <a:srgbClr val="FFFFFF"/>
                </a:solidFill>
              </a:rPr>
              <a:t>Spinal Gray (</a:t>
            </a:r>
            <a:r>
              <a:rPr lang="en-US" altLang="ko-KR" sz="2300" i="1" dirty="0" err="1">
                <a:solidFill>
                  <a:srgbClr val="FFFFFF"/>
                </a:solidFill>
              </a:rPr>
              <a:t>Rexed</a:t>
            </a:r>
            <a:r>
              <a:rPr lang="en-US" altLang="ko-KR" sz="2300" i="1" dirty="0">
                <a:solidFill>
                  <a:srgbClr val="FFFFFF"/>
                </a:solidFill>
              </a:rPr>
              <a:t> IV-IX)</a:t>
            </a:r>
          </a:p>
        </p:txBody>
      </p:sp>
      <p:sp>
        <p:nvSpPr>
          <p:cNvPr id="39939"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Descending Tracts (1)</a:t>
            </a:r>
          </a:p>
        </p:txBody>
      </p:sp>
    </p:spTree>
    <p:extLst>
      <p:ext uri="{BB962C8B-B14F-4D97-AF65-F5344CB8AC3E}">
        <p14:creationId xmlns:p14="http://schemas.microsoft.com/office/powerpoint/2010/main" val="199942936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40350" y="768350"/>
            <a:ext cx="5702300" cy="5245100"/>
          </a:xfrm>
          <a:prstGeom prst="rect">
            <a:avLst/>
          </a:prstGeom>
          <a:solidFill>
            <a:schemeClr val="tx1"/>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87" name="Rectangle 3"/>
          <p:cNvSpPr>
            <a:spLocks noChangeArrowheads="1"/>
          </p:cNvSpPr>
          <p:nvPr/>
        </p:nvSpPr>
        <p:spPr bwMode="auto">
          <a:xfrm>
            <a:off x="1289050" y="5157788"/>
            <a:ext cx="319405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UMN syndrome </a:t>
            </a:r>
          </a:p>
          <a:p>
            <a:pPr algn="l">
              <a:lnSpc>
                <a:spcPct val="120000"/>
              </a:lnSpc>
            </a:pPr>
            <a:r>
              <a:rPr lang="en-US" altLang="ko-KR" sz="1800" i="1">
                <a:solidFill>
                  <a:srgbClr val="EBFEC1"/>
                </a:solidFill>
                <a:effectLst>
                  <a:outerShdw blurRad="38100" dist="38100" dir="2700000" algn="tl">
                    <a:srgbClr val="000000"/>
                  </a:outerShdw>
                </a:effectLst>
              </a:rPr>
              <a:t>         at</a:t>
            </a:r>
            <a:r>
              <a:rPr lang="en-US" altLang="ko-KR" sz="1800">
                <a:solidFill>
                  <a:srgbClr val="FFC5CF"/>
                </a:solidFill>
                <a:effectLst>
                  <a:outerShdw blurRad="38100" dist="38100" dir="2700000" algn="tl">
                    <a:srgbClr val="000000"/>
                  </a:outerShdw>
                </a:effectLst>
              </a:rPr>
              <a:t> the level of lesion</a:t>
            </a:r>
          </a:p>
        </p:txBody>
      </p:sp>
      <p:sp>
        <p:nvSpPr>
          <p:cNvPr id="41988" name="Rectangle 4"/>
          <p:cNvSpPr>
            <a:spLocks noChangeArrowheads="1"/>
          </p:cNvSpPr>
          <p:nvPr/>
        </p:nvSpPr>
        <p:spPr bwMode="auto">
          <a:xfrm>
            <a:off x="1225550" y="3892550"/>
            <a:ext cx="3873500" cy="9779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Corticospinal Tract</a:t>
            </a:r>
          </a:p>
        </p:txBody>
      </p:sp>
      <p:sp>
        <p:nvSpPr>
          <p:cNvPr id="41989" name="Rectangle 5"/>
          <p:cNvSpPr>
            <a:spLocks noChangeArrowheads="1"/>
          </p:cNvSpPr>
          <p:nvPr/>
        </p:nvSpPr>
        <p:spPr bwMode="auto">
          <a:xfrm>
            <a:off x="1454150" y="593725"/>
            <a:ext cx="3347070" cy="304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1600" i="1">
                <a:solidFill>
                  <a:srgbClr val="FFFFFF"/>
                </a:solidFill>
                <a:effectLst>
                  <a:outerShdw blurRad="38100" dist="38100" dir="2700000" algn="tl">
                    <a:srgbClr val="000000"/>
                  </a:outerShdw>
                </a:effectLst>
              </a:rPr>
              <a:t>Corona Radiata </a:t>
            </a:r>
          </a:p>
          <a:p>
            <a:pPr algn="l">
              <a:lnSpc>
                <a:spcPct val="150000"/>
              </a:lnSpc>
            </a:pPr>
            <a:r>
              <a:rPr lang="en-US" altLang="ko-KR" sz="1600" i="1">
                <a:solidFill>
                  <a:srgbClr val="FFFFFF"/>
                </a:solidFill>
                <a:effectLst>
                  <a:outerShdw blurRad="38100" dist="38100" dir="2700000" algn="tl">
                    <a:srgbClr val="000000"/>
                  </a:outerShdw>
                </a:effectLst>
              </a:rPr>
              <a:t>lnternal Capsule, Posterior Limb</a:t>
            </a:r>
          </a:p>
          <a:p>
            <a:pPr algn="l">
              <a:lnSpc>
                <a:spcPct val="150000"/>
              </a:lnSpc>
            </a:pPr>
            <a:r>
              <a:rPr lang="en-US" altLang="ko-KR" sz="1600" i="1">
                <a:solidFill>
                  <a:srgbClr val="FFFFFF"/>
                </a:solidFill>
                <a:effectLst>
                  <a:outerShdw blurRad="38100" dist="38100" dir="2700000" algn="tl">
                    <a:srgbClr val="000000"/>
                  </a:outerShdw>
                </a:effectLst>
              </a:rPr>
              <a:t>Crus Cerebri, Middle Portion</a:t>
            </a:r>
          </a:p>
          <a:p>
            <a:pPr algn="l">
              <a:lnSpc>
                <a:spcPct val="150000"/>
              </a:lnSpc>
            </a:pPr>
            <a:r>
              <a:rPr lang="en-US" altLang="ko-KR" sz="1600" i="1">
                <a:solidFill>
                  <a:srgbClr val="FFFFFF"/>
                </a:solidFill>
                <a:effectLst>
                  <a:outerShdw blurRad="38100" dist="38100" dir="2700000" algn="tl">
                    <a:srgbClr val="000000"/>
                  </a:outerShdw>
                </a:effectLst>
              </a:rPr>
              <a:t>Longitudinal Pontine Fiber</a:t>
            </a:r>
          </a:p>
          <a:p>
            <a:pPr algn="l">
              <a:lnSpc>
                <a:spcPct val="150000"/>
              </a:lnSpc>
            </a:pPr>
            <a:r>
              <a:rPr lang="en-US" altLang="ko-KR" sz="1600" i="1">
                <a:solidFill>
                  <a:srgbClr val="FFFFFF"/>
                </a:solidFill>
                <a:effectLst>
                  <a:outerShdw blurRad="38100" dist="38100" dir="2700000" algn="tl">
                    <a:srgbClr val="000000"/>
                  </a:outerShdw>
                </a:effectLst>
              </a:rPr>
              <a:t>Pyramid </a:t>
            </a:r>
          </a:p>
          <a:p>
            <a:pPr algn="l">
              <a:lnSpc>
                <a:spcPct val="150000"/>
              </a:lnSpc>
            </a:pPr>
            <a:r>
              <a:rPr lang="en-US" altLang="ko-KR" sz="1600" i="1">
                <a:solidFill>
                  <a:srgbClr val="FFFFFF"/>
                </a:solidFill>
                <a:effectLst>
                  <a:outerShdw blurRad="38100" dist="38100" dir="2700000" algn="tl">
                    <a:srgbClr val="000000"/>
                  </a:outerShdw>
                </a:effectLst>
              </a:rPr>
              <a:t>Pyramidal Decussation</a:t>
            </a:r>
          </a:p>
          <a:p>
            <a:pPr algn="l">
              <a:lnSpc>
                <a:spcPct val="150000"/>
              </a:lnSpc>
            </a:pPr>
            <a:r>
              <a:rPr lang="en-US" altLang="ko-KR" sz="1600" i="1">
                <a:solidFill>
                  <a:srgbClr val="FFFFFF"/>
                </a:solidFill>
                <a:effectLst>
                  <a:outerShdw blurRad="38100" dist="38100" dir="2700000" algn="tl">
                    <a:srgbClr val="000000"/>
                  </a:outerShdw>
                </a:effectLst>
              </a:rPr>
              <a:t>Corticospinal Tract </a:t>
            </a:r>
          </a:p>
          <a:p>
            <a:pPr algn="l">
              <a:lnSpc>
                <a:spcPct val="150000"/>
              </a:lnSpc>
            </a:pPr>
            <a:r>
              <a:rPr lang="en-US" altLang="ko-KR" sz="1600" i="1">
                <a:solidFill>
                  <a:srgbClr val="FFFFFF"/>
                </a:solidFill>
                <a:effectLst>
                  <a:outerShdw blurRad="38100" dist="38100" dir="2700000" algn="tl">
                    <a:srgbClr val="000000"/>
                  </a:outerShdw>
                </a:effectLst>
              </a:rPr>
              <a:t>    - Lateral and Anterior</a:t>
            </a:r>
          </a:p>
        </p:txBody>
      </p:sp>
      <p:graphicFrame>
        <p:nvGraphicFramePr>
          <p:cNvPr id="77829" name="Object 6"/>
          <p:cNvGraphicFramePr>
            <a:graphicFrameLocks/>
          </p:cNvGraphicFramePr>
          <p:nvPr/>
        </p:nvGraphicFramePr>
        <p:xfrm>
          <a:off x="5562600" y="990600"/>
          <a:ext cx="5340350" cy="4706938"/>
        </p:xfrm>
        <a:graphic>
          <a:graphicData uri="http://schemas.openxmlformats.org/presentationml/2006/ole">
            <mc:AlternateContent xmlns:mc="http://schemas.openxmlformats.org/markup-compatibility/2006">
              <mc:Choice xmlns:v="urn:schemas-microsoft-com:vml" Requires="v">
                <p:oleObj spid="_x0000_s6154" name="CorelDRAW" r:id="rId4" imgW="5095875" imgH="4514850" progId="CorelDraw.Graphic.8">
                  <p:embed/>
                </p:oleObj>
              </mc:Choice>
              <mc:Fallback>
                <p:oleObj name="CorelDRAW" r:id="rId4" imgW="5095875" imgH="4514850" progId="CorelDraw.Graphic.8">
                  <p:embed/>
                  <p:pic>
                    <p:nvPicPr>
                      <p:cNvPr id="77829"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990600"/>
                        <a:ext cx="5340350"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991" name="Rectangle 7"/>
          <p:cNvSpPr>
            <a:spLocks noChangeArrowheads="1"/>
          </p:cNvSpPr>
          <p:nvPr/>
        </p:nvSpPr>
        <p:spPr bwMode="auto">
          <a:xfrm>
            <a:off x="8670926" y="2255839"/>
            <a:ext cx="39113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CR</a:t>
            </a:r>
          </a:p>
        </p:txBody>
      </p:sp>
      <p:sp>
        <p:nvSpPr>
          <p:cNvPr id="41992" name="Rectangle 8"/>
          <p:cNvSpPr>
            <a:spLocks noChangeArrowheads="1"/>
          </p:cNvSpPr>
          <p:nvPr/>
        </p:nvSpPr>
        <p:spPr bwMode="auto">
          <a:xfrm>
            <a:off x="8670926" y="3094039"/>
            <a:ext cx="339837"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IC</a:t>
            </a:r>
          </a:p>
        </p:txBody>
      </p:sp>
      <p:sp>
        <p:nvSpPr>
          <p:cNvPr id="41993" name="Rectangle 9"/>
          <p:cNvSpPr>
            <a:spLocks noChangeArrowheads="1"/>
          </p:cNvSpPr>
          <p:nvPr/>
        </p:nvSpPr>
        <p:spPr bwMode="auto">
          <a:xfrm>
            <a:off x="8670925" y="3856039"/>
            <a:ext cx="4504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LPF</a:t>
            </a:r>
          </a:p>
        </p:txBody>
      </p:sp>
      <p:sp>
        <p:nvSpPr>
          <p:cNvPr id="41994" name="Rectangle 10"/>
          <p:cNvSpPr>
            <a:spLocks noChangeArrowheads="1"/>
          </p:cNvSpPr>
          <p:nvPr/>
        </p:nvSpPr>
        <p:spPr bwMode="auto">
          <a:xfrm>
            <a:off x="8289925" y="4724401"/>
            <a:ext cx="399148"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Pyr</a:t>
            </a:r>
          </a:p>
        </p:txBody>
      </p:sp>
      <p:sp>
        <p:nvSpPr>
          <p:cNvPr id="41995" name="Rectangle 11"/>
          <p:cNvSpPr>
            <a:spLocks noChangeArrowheads="1"/>
          </p:cNvSpPr>
          <p:nvPr/>
        </p:nvSpPr>
        <p:spPr bwMode="auto">
          <a:xfrm>
            <a:off x="8594726" y="4999039"/>
            <a:ext cx="38151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PD</a:t>
            </a:r>
          </a:p>
        </p:txBody>
      </p:sp>
      <p:sp>
        <p:nvSpPr>
          <p:cNvPr id="41996" name="Rectangle 12"/>
          <p:cNvSpPr>
            <a:spLocks noChangeArrowheads="1"/>
          </p:cNvSpPr>
          <p:nvPr/>
        </p:nvSpPr>
        <p:spPr bwMode="auto">
          <a:xfrm>
            <a:off x="9372600" y="4953000"/>
            <a:ext cx="4572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97" name="Rectangle 13"/>
          <p:cNvSpPr>
            <a:spLocks noChangeArrowheads="1"/>
          </p:cNvSpPr>
          <p:nvPr/>
        </p:nvSpPr>
        <p:spPr bwMode="auto">
          <a:xfrm>
            <a:off x="9296401" y="4922839"/>
            <a:ext cx="56265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LCST</a:t>
            </a:r>
          </a:p>
        </p:txBody>
      </p:sp>
      <p:sp>
        <p:nvSpPr>
          <p:cNvPr id="41998" name="Rectangle 14"/>
          <p:cNvSpPr>
            <a:spLocks noChangeArrowheads="1"/>
          </p:cNvSpPr>
          <p:nvPr/>
        </p:nvSpPr>
        <p:spPr bwMode="auto">
          <a:xfrm>
            <a:off x="8899526" y="5233988"/>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endParaRPr lang="en-US" altLang="ko-KR">
              <a:solidFill>
                <a:srgbClr val="C0FEF9"/>
              </a:solidFill>
            </a:endParaRPr>
          </a:p>
        </p:txBody>
      </p:sp>
      <p:sp>
        <p:nvSpPr>
          <p:cNvPr id="41999" name="Rectangle 15"/>
          <p:cNvSpPr>
            <a:spLocks noChangeArrowheads="1"/>
          </p:cNvSpPr>
          <p:nvPr/>
        </p:nvSpPr>
        <p:spPr bwMode="auto">
          <a:xfrm>
            <a:off x="8561389" y="5303839"/>
            <a:ext cx="57868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ACST</a:t>
            </a:r>
          </a:p>
        </p:txBody>
      </p:sp>
    </p:spTree>
    <p:extLst>
      <p:ext uri="{BB962C8B-B14F-4D97-AF65-F5344CB8AC3E}">
        <p14:creationId xmlns:p14="http://schemas.microsoft.com/office/powerpoint/2010/main" val="35111110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err="1">
                <a:solidFill>
                  <a:srgbClr val="F7F7EC"/>
                </a:solidFill>
              </a:rPr>
              <a:t>Corticospinal</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46105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a:t>Descending Tracts from Brain Stem</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Dorsolateral (Motor) Pathway</a:t>
            </a:r>
          </a:p>
          <a:p>
            <a:pPr algn="l">
              <a:lnSpc>
                <a:spcPct val="115000"/>
              </a:lnSpc>
              <a:spcAft>
                <a:spcPct val="10000"/>
              </a:spcAft>
              <a:defRPr/>
            </a:pPr>
            <a:r>
              <a:rPr lang="en-US" altLang="ko-KR" sz="2300" dirty="0"/>
              <a:t>                     </a:t>
            </a:r>
            <a:r>
              <a:rPr lang="en-US" altLang="ko-KR" sz="2300" i="1" dirty="0" err="1">
                <a:solidFill>
                  <a:srgbClr val="FFFFFF"/>
                </a:solidFill>
              </a:rPr>
              <a:t>Rubrospinal</a:t>
            </a:r>
            <a:r>
              <a:rPr lang="en-US" altLang="ko-KR" sz="2300" i="1" dirty="0">
                <a:solidFill>
                  <a:srgbClr val="FFFFFF"/>
                </a:solidFill>
              </a:rPr>
              <a:t> Tract</a:t>
            </a:r>
            <a:endParaRPr lang="en-US" altLang="ko-KR" sz="2300" i="1" dirty="0">
              <a:solidFill>
                <a:srgbClr val="FDC0E5"/>
              </a:solidFill>
            </a:endParaRPr>
          </a:p>
          <a:p>
            <a:pPr algn="l">
              <a:lnSpc>
                <a:spcPct val="115000"/>
              </a:lnSpc>
              <a:defRPr/>
            </a:pPr>
            <a:r>
              <a:rPr lang="en-US" altLang="ko-KR" sz="2300" dirty="0"/>
              <a:t>               Ventromedial (Motor) Pathway </a:t>
            </a:r>
          </a:p>
          <a:p>
            <a:pPr algn="l">
              <a:lnSpc>
                <a:spcPct val="115000"/>
              </a:lnSpc>
              <a:defRPr/>
            </a:pPr>
            <a:r>
              <a:rPr lang="en-US" altLang="ko-KR" sz="2300" i="1" dirty="0">
                <a:solidFill>
                  <a:srgbClr val="FFFFFF"/>
                </a:solidFill>
              </a:rPr>
              <a:t>                     </a:t>
            </a:r>
            <a:r>
              <a:rPr lang="en-US" altLang="ko-KR" sz="2300" i="1" dirty="0" err="1">
                <a:solidFill>
                  <a:srgbClr val="FFFFFF"/>
                </a:solidFill>
              </a:rPr>
              <a:t>Tectospinal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err="1">
                <a:solidFill>
                  <a:srgbClr val="FFFFFF"/>
                </a:solidFill>
              </a:rPr>
              <a:t>Vestibulospinal</a:t>
            </a:r>
            <a:r>
              <a:rPr lang="en-US" altLang="ko-KR" sz="2300" i="1" dirty="0">
                <a:solidFill>
                  <a:srgbClr val="FFFFFF"/>
                </a:solidFill>
              </a:rPr>
              <a:t> Tract</a:t>
            </a:r>
          </a:p>
          <a:p>
            <a:pPr algn="l">
              <a:lnSpc>
                <a:spcPct val="115000"/>
              </a:lnSpc>
              <a:defRPr/>
            </a:pPr>
            <a:r>
              <a:rPr lang="en-US" altLang="ko-KR" sz="2300" i="1" dirty="0">
                <a:solidFill>
                  <a:srgbClr val="FFFFFF"/>
                </a:solidFill>
              </a:rPr>
              <a:t>                     MLF (Medial Longitudinal Fasciculus)</a:t>
            </a:r>
          </a:p>
          <a:p>
            <a:pPr algn="l">
              <a:lnSpc>
                <a:spcPct val="115000"/>
              </a:lnSpc>
              <a:defRPr/>
            </a:pPr>
            <a:r>
              <a:rPr lang="en-US" altLang="ko-KR" sz="2300" i="1" dirty="0">
                <a:solidFill>
                  <a:srgbClr val="FFFFFF"/>
                </a:solidFill>
              </a:rPr>
              <a:t>                       - </a:t>
            </a:r>
            <a:r>
              <a:rPr lang="en-US" altLang="ko-KR" sz="2300" i="1" dirty="0" err="1">
                <a:solidFill>
                  <a:srgbClr val="FFFFFF"/>
                </a:solidFill>
              </a:rPr>
              <a:t>interstitiospinal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a:solidFill>
                  <a:srgbClr val="D49FFF"/>
                </a:solidFill>
              </a:rPr>
              <a:t>Sensory Modulation pathways</a:t>
            </a:r>
            <a:endParaRPr lang="en-US" altLang="ko-KR" sz="2300" i="1" dirty="0">
              <a:solidFill>
                <a:srgbClr val="FFFFFF"/>
              </a:solidFill>
            </a:endParaRPr>
          </a:p>
          <a:p>
            <a:pPr algn="l">
              <a:lnSpc>
                <a:spcPct val="115000"/>
              </a:lnSpc>
              <a:defRPr/>
            </a:pPr>
            <a:r>
              <a:rPr lang="en-US" altLang="ko-KR" sz="2300" i="1" dirty="0">
                <a:solidFill>
                  <a:srgbClr val="FFFFFF"/>
                </a:solidFill>
              </a:rPr>
              <a:t>                     </a:t>
            </a:r>
            <a:r>
              <a:rPr lang="en-US" altLang="ko-KR" sz="2300" i="1" dirty="0" err="1">
                <a:solidFill>
                  <a:srgbClr val="FFFFFF"/>
                </a:solidFill>
              </a:rPr>
              <a:t>Raphespinal</a:t>
            </a:r>
            <a:r>
              <a:rPr lang="en-US" altLang="ko-KR" sz="2300" i="1" dirty="0">
                <a:solidFill>
                  <a:srgbClr val="FFFFFF"/>
                </a:solidFill>
              </a:rPr>
              <a:t> &amp; </a:t>
            </a:r>
            <a:r>
              <a:rPr lang="en-US" altLang="ko-KR" sz="2300" i="1" dirty="0" err="1">
                <a:solidFill>
                  <a:srgbClr val="FFFFFF"/>
                </a:solidFill>
              </a:rPr>
              <a:t>Cerulospinal</a:t>
            </a:r>
            <a:r>
              <a:rPr lang="en-US" altLang="ko-KR" sz="2300" i="1" dirty="0">
                <a:solidFill>
                  <a:srgbClr val="FFFFFF"/>
                </a:solidFill>
              </a:rPr>
              <a:t> Pathways</a:t>
            </a:r>
          </a:p>
          <a:p>
            <a:pPr algn="l">
              <a:lnSpc>
                <a:spcPct val="115000"/>
              </a:lnSpc>
              <a:defRPr/>
            </a:pPr>
            <a:r>
              <a:rPr lang="en-US" altLang="ko-KR" sz="2300" i="1" dirty="0">
                <a:solidFill>
                  <a:srgbClr val="FFFFFF"/>
                </a:solidFill>
              </a:rPr>
              <a:t>                </a:t>
            </a:r>
            <a:r>
              <a:rPr lang="en-US" altLang="ko-KR" sz="2300" i="1" dirty="0">
                <a:solidFill>
                  <a:srgbClr val="A3F25F"/>
                </a:solidFill>
              </a:rPr>
              <a:t>Descending Autonomic Pathways</a:t>
            </a:r>
          </a:p>
        </p:txBody>
      </p:sp>
      <p:sp>
        <p:nvSpPr>
          <p:cNvPr id="44035"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600" i="1">
                <a:solidFill>
                  <a:srgbClr val="FFFFFF"/>
                </a:solidFill>
                <a:effectLst>
                  <a:outerShdw blurRad="38100" dist="38100" dir="2700000" algn="tl">
                    <a:srgbClr val="000000"/>
                  </a:outerShdw>
                </a:effectLst>
              </a:rPr>
              <a:t>Spinal Cord                                 Descending Tracts</a:t>
            </a:r>
          </a:p>
        </p:txBody>
      </p:sp>
    </p:spTree>
    <p:extLst>
      <p:ext uri="{BB962C8B-B14F-4D97-AF65-F5344CB8AC3E}">
        <p14:creationId xmlns:p14="http://schemas.microsoft.com/office/powerpoint/2010/main" val="15023319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663950" y="387350"/>
            <a:ext cx="7150100" cy="60833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graphicFrame>
        <p:nvGraphicFramePr>
          <p:cNvPr id="82946" name="Object 3"/>
          <p:cNvGraphicFramePr>
            <a:graphicFrameLocks/>
          </p:cNvGraphicFramePr>
          <p:nvPr/>
        </p:nvGraphicFramePr>
        <p:xfrm>
          <a:off x="4826000" y="690563"/>
          <a:ext cx="4978400" cy="5643562"/>
        </p:xfrm>
        <a:graphic>
          <a:graphicData uri="http://schemas.openxmlformats.org/presentationml/2006/ole">
            <mc:AlternateContent xmlns:mc="http://schemas.openxmlformats.org/markup-compatibility/2006">
              <mc:Choice xmlns:v="urn:schemas-microsoft-com:vml" Requires="v">
                <p:oleObj spid="_x0000_s7178" name="CorelDRAW 6.0" r:id="rId4" imgW="4867275" imgH="5591175" progId="CorelDraw.Graphic.6">
                  <p:embed/>
                </p:oleObj>
              </mc:Choice>
              <mc:Fallback>
                <p:oleObj name="CorelDRAW 6.0" r:id="rId4" imgW="4867275" imgH="5591175" progId="CorelDraw.Graphic.6">
                  <p:embed/>
                  <p:pic>
                    <p:nvPicPr>
                      <p:cNvPr id="82946"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0" y="690563"/>
                        <a:ext cx="4978400" cy="564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084" name="Rectangle 4"/>
          <p:cNvSpPr>
            <a:spLocks noChangeArrowheads="1"/>
          </p:cNvSpPr>
          <p:nvPr/>
        </p:nvSpPr>
        <p:spPr bwMode="auto">
          <a:xfrm>
            <a:off x="3870325" y="4319589"/>
            <a:ext cx="1395638"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C1CEFF"/>
                </a:solidFill>
              </a:rPr>
              <a:t>ventromedial</a:t>
            </a:r>
          </a:p>
          <a:p>
            <a:pPr algn="l">
              <a:defRPr/>
            </a:pPr>
            <a:r>
              <a:rPr lang="en-US" altLang="ko-KR" i="1">
                <a:solidFill>
                  <a:srgbClr val="C1CEFF"/>
                </a:solidFill>
              </a:rPr>
              <a:t>   pathway</a:t>
            </a:r>
          </a:p>
        </p:txBody>
      </p:sp>
      <p:sp>
        <p:nvSpPr>
          <p:cNvPr id="46085" name="Rectangle 5"/>
          <p:cNvSpPr>
            <a:spLocks noChangeArrowheads="1"/>
          </p:cNvSpPr>
          <p:nvPr/>
        </p:nvSpPr>
        <p:spPr bwMode="auto">
          <a:xfrm>
            <a:off x="9204325" y="4395789"/>
            <a:ext cx="1228926"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FFC5CF"/>
                </a:solidFill>
              </a:rPr>
              <a:t>dorolateral</a:t>
            </a:r>
          </a:p>
          <a:p>
            <a:pPr algn="l">
              <a:defRPr/>
            </a:pPr>
            <a:r>
              <a:rPr lang="en-US" altLang="ko-KR" i="1">
                <a:solidFill>
                  <a:srgbClr val="FFC5CF"/>
                </a:solidFill>
              </a:rPr>
              <a:t>  pathway</a:t>
            </a:r>
          </a:p>
        </p:txBody>
      </p:sp>
      <p:sp>
        <p:nvSpPr>
          <p:cNvPr id="46086" name="Rectangle 6"/>
          <p:cNvSpPr>
            <a:spLocks noChangeArrowheads="1"/>
          </p:cNvSpPr>
          <p:nvPr/>
        </p:nvSpPr>
        <p:spPr bwMode="auto">
          <a:xfrm>
            <a:off x="1301750" y="4273550"/>
            <a:ext cx="2044700" cy="21971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sp>
        <p:nvSpPr>
          <p:cNvPr id="46087" name="Rectangle 7"/>
          <p:cNvSpPr>
            <a:spLocks noChangeArrowheads="1"/>
          </p:cNvSpPr>
          <p:nvPr/>
        </p:nvSpPr>
        <p:spPr bwMode="auto">
          <a:xfrm>
            <a:off x="1508126" y="4678364"/>
            <a:ext cx="1641475"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Descending</a:t>
            </a:r>
          </a:p>
          <a:p>
            <a:pPr algn="l"/>
            <a:r>
              <a:rPr lang="en-US" altLang="ko-KR" sz="2000" i="1">
                <a:solidFill>
                  <a:schemeClr val="tx1"/>
                </a:solidFill>
                <a:effectLst>
                  <a:outerShdw blurRad="38100" dist="38100" dir="2700000" algn="tl">
                    <a:srgbClr val="000000"/>
                  </a:outerShdw>
                </a:effectLst>
              </a:rPr>
              <a:t>Tracts</a:t>
            </a:r>
          </a:p>
          <a:p>
            <a:pPr algn="l"/>
            <a:r>
              <a:rPr lang="en-US" altLang="ko-KR" sz="2000" i="1">
                <a:solidFill>
                  <a:schemeClr val="tx1"/>
                </a:solidFill>
                <a:effectLst>
                  <a:outerShdw blurRad="38100" dist="38100" dir="2700000" algn="tl">
                    <a:srgbClr val="000000"/>
                  </a:outerShdw>
                </a:effectLst>
              </a:rPr>
              <a:t>from</a:t>
            </a:r>
          </a:p>
          <a:p>
            <a:pPr algn="l"/>
            <a:r>
              <a:rPr lang="en-US" altLang="ko-KR" sz="2000" i="1">
                <a:solidFill>
                  <a:schemeClr val="tx1"/>
                </a:solidFill>
                <a:effectLst>
                  <a:outerShdw blurRad="38100" dist="38100" dir="2700000" algn="tl">
                    <a:srgbClr val="000000"/>
                  </a:outerShdw>
                </a:effectLst>
              </a:rPr>
              <a:t>Brain Stem</a:t>
            </a:r>
          </a:p>
        </p:txBody>
      </p:sp>
      <p:sp>
        <p:nvSpPr>
          <p:cNvPr id="46088" name="Rectangle 8"/>
          <p:cNvSpPr>
            <a:spLocks noChangeArrowheads="1"/>
          </p:cNvSpPr>
          <p:nvPr/>
        </p:nvSpPr>
        <p:spPr bwMode="auto">
          <a:xfrm>
            <a:off x="1301750" y="387350"/>
            <a:ext cx="1968500" cy="12065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a:solidFill>
                  <a:srgbClr val="C0FEF9"/>
                </a:solidFill>
                <a:effectLst>
                  <a:outerShdw blurRad="38100" dist="38100" dir="2700000" algn="tl">
                    <a:srgbClr val="000000"/>
                  </a:outerShdw>
                </a:effectLst>
              </a:rPr>
              <a:t>Spinal Cord </a:t>
            </a:r>
          </a:p>
          <a:p>
            <a:pPr algn="l"/>
            <a:r>
              <a:rPr lang="en-US" altLang="ko-KR" i="1">
                <a:solidFill>
                  <a:srgbClr val="C0FEF9"/>
                </a:solidFill>
                <a:effectLst>
                  <a:outerShdw blurRad="38100" dist="38100" dir="2700000" algn="tl">
                    <a:srgbClr val="000000"/>
                  </a:outerShdw>
                </a:effectLst>
              </a:rPr>
              <a:t>Tracts</a:t>
            </a:r>
          </a:p>
        </p:txBody>
      </p:sp>
    </p:spTree>
    <p:extLst>
      <p:ext uri="{BB962C8B-B14F-4D97-AF65-F5344CB8AC3E}">
        <p14:creationId xmlns:p14="http://schemas.microsoft.com/office/powerpoint/2010/main" val="15539397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84700" y="3060700"/>
            <a:ext cx="3175000" cy="16510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1" name="Rectangle 3"/>
          <p:cNvSpPr>
            <a:spLocks noChangeArrowheads="1"/>
          </p:cNvSpPr>
          <p:nvPr/>
        </p:nvSpPr>
        <p:spPr bwMode="auto">
          <a:xfrm>
            <a:off x="1314450" y="1466850"/>
            <a:ext cx="3314700" cy="11811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a:solidFill>
                  <a:srgbClr val="FFA27C"/>
                </a:solidFill>
                <a:effectLst>
                  <a:outerShdw blurRad="38100" dist="38100" dir="2700000" algn="tl">
                    <a:srgbClr val="000000"/>
                  </a:outerShdw>
                </a:effectLst>
              </a:rPr>
              <a:t>upper motor neuron</a:t>
            </a:r>
          </a:p>
          <a:p>
            <a:r>
              <a:rPr lang="en-US" altLang="ko-KR">
                <a:solidFill>
                  <a:srgbClr val="FFA27C"/>
                </a:solidFill>
                <a:effectLst>
                  <a:outerShdw blurRad="38100" dist="38100" dir="2700000" algn="tl">
                    <a:srgbClr val="000000"/>
                  </a:outerShdw>
                </a:effectLst>
              </a:rPr>
              <a:t>UMN</a:t>
            </a:r>
          </a:p>
        </p:txBody>
      </p:sp>
      <p:sp>
        <p:nvSpPr>
          <p:cNvPr id="48132" name="Rectangle 4"/>
          <p:cNvSpPr>
            <a:spLocks noChangeArrowheads="1"/>
          </p:cNvSpPr>
          <p:nvPr/>
        </p:nvSpPr>
        <p:spPr bwMode="auto">
          <a:xfrm>
            <a:off x="3289300" y="317500"/>
            <a:ext cx="5689600" cy="736600"/>
          </a:xfrm>
          <a:prstGeom prst="rect">
            <a:avLst/>
          </a:prstGeom>
          <a:gradFill rotWithShape="0">
            <a:gsLst>
              <a:gs pos="0">
                <a:srgbClr val="9234DB">
                  <a:gamma/>
                  <a:shade val="29804"/>
                  <a:invGamma/>
                </a:srgbClr>
              </a:gs>
              <a:gs pos="100000">
                <a:srgbClr val="9234DB"/>
              </a:gs>
            </a:gsLst>
            <a:lin ang="5400000" scaled="1"/>
          </a:gradFill>
          <a:ln w="25399">
            <a:solidFill>
              <a:srgbClr val="A2C1FE"/>
            </a:solidFill>
            <a:miter lim="800000"/>
            <a:headEnd/>
            <a:tailEnd/>
          </a:ln>
          <a:effectLst>
            <a:outerShdw blurRad="63500" dist="107763" dir="2700000" algn="ctr" rotWithShape="0">
              <a:srgbClr val="00279F">
                <a:alpha val="74998"/>
              </a:srgbClr>
            </a:outerShdw>
          </a:effectLst>
        </p:spPr>
        <p:txBody>
          <a:bodyPr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nSpc>
                <a:spcPct val="90000"/>
              </a:lnSpc>
            </a:pPr>
            <a:r>
              <a:rPr lang="en-US" altLang="ko-KR" sz="2800" i="1">
                <a:solidFill>
                  <a:srgbClr val="C1CEFF"/>
                </a:solidFill>
                <a:effectLst>
                  <a:outerShdw blurRad="38100" dist="38100" dir="2700000" algn="tl">
                    <a:srgbClr val="000000"/>
                  </a:outerShdw>
                </a:effectLst>
              </a:rPr>
              <a:t>SOMATIC MOTOR SYSTEM</a:t>
            </a:r>
          </a:p>
        </p:txBody>
      </p:sp>
      <p:sp>
        <p:nvSpPr>
          <p:cNvPr id="48133" name="Line 5"/>
          <p:cNvSpPr>
            <a:spLocks noChangeShapeType="1"/>
          </p:cNvSpPr>
          <p:nvPr/>
        </p:nvSpPr>
        <p:spPr bwMode="auto">
          <a:xfrm>
            <a:off x="6096000" y="4876800"/>
            <a:ext cx="0" cy="68580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4" name="Rectangle 6"/>
          <p:cNvSpPr>
            <a:spLocks noChangeArrowheads="1"/>
          </p:cNvSpPr>
          <p:nvPr/>
        </p:nvSpPr>
        <p:spPr bwMode="auto">
          <a:xfrm>
            <a:off x="4708525" y="3687763"/>
            <a:ext cx="239328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lower motor neuron</a:t>
            </a:r>
          </a:p>
        </p:txBody>
      </p:sp>
      <p:sp>
        <p:nvSpPr>
          <p:cNvPr id="48135" name="Rectangle 7"/>
          <p:cNvSpPr>
            <a:spLocks noChangeArrowheads="1"/>
          </p:cNvSpPr>
          <p:nvPr/>
        </p:nvSpPr>
        <p:spPr bwMode="auto">
          <a:xfrm>
            <a:off x="5013326" y="4098926"/>
            <a:ext cx="153247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a:solidFill>
                  <a:schemeClr val="tx1"/>
                </a:solidFill>
              </a:rPr>
              <a:t>        </a:t>
            </a:r>
            <a:r>
              <a:rPr lang="en-US" altLang="ko-KR">
                <a:solidFill>
                  <a:schemeClr val="tx1"/>
                </a:solidFill>
                <a:effectLst>
                  <a:outerShdw blurRad="38100" dist="38100" dir="2700000" algn="tl">
                    <a:srgbClr val="000000"/>
                  </a:outerShdw>
                </a:effectLst>
              </a:rPr>
              <a:t>LMN</a:t>
            </a:r>
          </a:p>
        </p:txBody>
      </p:sp>
      <p:sp>
        <p:nvSpPr>
          <p:cNvPr id="48136" name="Line 8"/>
          <p:cNvSpPr>
            <a:spLocks noChangeShapeType="1"/>
          </p:cNvSpPr>
          <p:nvPr/>
        </p:nvSpPr>
        <p:spPr bwMode="auto">
          <a:xfrm>
            <a:off x="9067800" y="3276600"/>
            <a:ext cx="0" cy="914400"/>
          </a:xfrm>
          <a:prstGeom prst="line">
            <a:avLst/>
          </a:prstGeom>
          <a:noFill/>
          <a:ln w="761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7" name="Rectangle 9"/>
          <p:cNvSpPr>
            <a:spLocks noChangeArrowheads="1"/>
          </p:cNvSpPr>
          <p:nvPr/>
        </p:nvSpPr>
        <p:spPr bwMode="auto">
          <a:xfrm>
            <a:off x="8324850" y="1771650"/>
            <a:ext cx="2247900" cy="12573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8" name="Rectangle 10"/>
          <p:cNvSpPr>
            <a:spLocks noChangeArrowheads="1"/>
          </p:cNvSpPr>
          <p:nvPr/>
        </p:nvSpPr>
        <p:spPr bwMode="auto">
          <a:xfrm>
            <a:off x="8594726" y="1935164"/>
            <a:ext cx="167353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chemeClr val="bg1"/>
                </a:solidFill>
                <a:effectLst>
                  <a:outerShdw blurRad="38100" dist="38100" dir="2700000" algn="tl">
                    <a:srgbClr val="000000"/>
                  </a:outerShdw>
                </a:effectLst>
              </a:rPr>
              <a:t> </a:t>
            </a:r>
            <a:r>
              <a:rPr lang="en-US" altLang="ko-KR" sz="2000" i="1">
                <a:solidFill>
                  <a:srgbClr val="FDE3BA"/>
                </a:solidFill>
                <a:effectLst>
                  <a:outerShdw blurRad="38100" dist="38100" dir="2700000" algn="tl">
                    <a:srgbClr val="000000"/>
                  </a:outerShdw>
                </a:effectLst>
              </a:rPr>
              <a:t>Brain Stem </a:t>
            </a:r>
          </a:p>
          <a:p>
            <a:pPr algn="l"/>
            <a:r>
              <a:rPr lang="en-US" altLang="ko-KR" sz="2000" i="1">
                <a:solidFill>
                  <a:srgbClr val="FDE3BA"/>
                </a:solidFill>
                <a:effectLst>
                  <a:outerShdw blurRad="38100" dist="38100" dir="2700000" algn="tl">
                    <a:srgbClr val="000000"/>
                  </a:outerShdw>
                </a:effectLst>
              </a:rPr>
              <a:t>Descending</a:t>
            </a:r>
          </a:p>
          <a:p>
            <a:pPr algn="l"/>
            <a:r>
              <a:rPr lang="en-US" altLang="ko-KR" sz="2000" i="1">
                <a:solidFill>
                  <a:srgbClr val="FDE3BA"/>
                </a:solidFill>
                <a:effectLst>
                  <a:outerShdw blurRad="38100" dist="38100" dir="2700000" algn="tl">
                    <a:srgbClr val="000000"/>
                  </a:outerShdw>
                </a:effectLst>
              </a:rPr>
              <a:t>   Pathway</a:t>
            </a:r>
          </a:p>
        </p:txBody>
      </p:sp>
      <p:sp>
        <p:nvSpPr>
          <p:cNvPr id="48139" name="Line 11"/>
          <p:cNvSpPr>
            <a:spLocks noChangeShapeType="1"/>
          </p:cNvSpPr>
          <p:nvPr/>
        </p:nvSpPr>
        <p:spPr bwMode="auto">
          <a:xfrm>
            <a:off x="3276600" y="2895600"/>
            <a:ext cx="0" cy="1219200"/>
          </a:xfrm>
          <a:prstGeom prst="line">
            <a:avLst/>
          </a:prstGeom>
          <a:noFill/>
          <a:ln w="1015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0" name="Line 12"/>
          <p:cNvSpPr>
            <a:spLocks noChangeShapeType="1"/>
          </p:cNvSpPr>
          <p:nvPr/>
        </p:nvSpPr>
        <p:spPr bwMode="auto">
          <a:xfrm flipH="1">
            <a:off x="8001000" y="4191000"/>
            <a:ext cx="1066800" cy="0"/>
          </a:xfrm>
          <a:prstGeom prst="line">
            <a:avLst/>
          </a:prstGeom>
          <a:noFill/>
          <a:ln w="761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1" name="Line 13"/>
          <p:cNvSpPr>
            <a:spLocks noChangeShapeType="1"/>
          </p:cNvSpPr>
          <p:nvPr/>
        </p:nvSpPr>
        <p:spPr bwMode="auto">
          <a:xfrm>
            <a:off x="3276600" y="4114800"/>
            <a:ext cx="1143000" cy="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2" name="Rectangle 14"/>
          <p:cNvSpPr>
            <a:spLocks noChangeArrowheads="1"/>
          </p:cNvSpPr>
          <p:nvPr/>
        </p:nvSpPr>
        <p:spPr bwMode="auto">
          <a:xfrm>
            <a:off x="4632325" y="3306763"/>
            <a:ext cx="3077766"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Final Common Pathway</a:t>
            </a:r>
          </a:p>
        </p:txBody>
      </p:sp>
      <p:sp>
        <p:nvSpPr>
          <p:cNvPr id="48143" name="Rectangle 15"/>
          <p:cNvSpPr>
            <a:spLocks noChangeArrowheads="1"/>
          </p:cNvSpPr>
          <p:nvPr/>
        </p:nvSpPr>
        <p:spPr bwMode="auto">
          <a:xfrm>
            <a:off x="4965700" y="5727700"/>
            <a:ext cx="2413000" cy="8128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44" name="Rectangle 16"/>
          <p:cNvSpPr>
            <a:spLocks noChangeArrowheads="1"/>
          </p:cNvSpPr>
          <p:nvPr/>
        </p:nvSpPr>
        <p:spPr bwMode="auto">
          <a:xfrm>
            <a:off x="5089525" y="5821363"/>
            <a:ext cx="178273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EFFECTORS</a:t>
            </a:r>
          </a:p>
          <a:p>
            <a:pPr algn="l">
              <a:defRPr/>
            </a:pPr>
            <a:r>
              <a:rPr lang="en-US" altLang="ko-KR" sz="2000"/>
              <a:t>skeletal muscle</a:t>
            </a:r>
          </a:p>
        </p:txBody>
      </p:sp>
      <p:sp>
        <p:nvSpPr>
          <p:cNvPr id="48145" name="Rectangle 17"/>
          <p:cNvSpPr>
            <a:spLocks noChangeArrowheads="1"/>
          </p:cNvSpPr>
          <p:nvPr/>
        </p:nvSpPr>
        <p:spPr bwMode="auto">
          <a:xfrm>
            <a:off x="2270125" y="4548188"/>
            <a:ext cx="17056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t>Pyramidal Tract</a:t>
            </a:r>
          </a:p>
        </p:txBody>
      </p:sp>
      <p:sp>
        <p:nvSpPr>
          <p:cNvPr id="48146" name="Rectangle 18"/>
          <p:cNvSpPr>
            <a:spLocks noChangeArrowheads="1"/>
          </p:cNvSpPr>
          <p:nvPr/>
        </p:nvSpPr>
        <p:spPr bwMode="auto">
          <a:xfrm>
            <a:off x="1736725" y="3351214"/>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600"/>
              <a:t>VOLUNTARY</a:t>
            </a:r>
          </a:p>
          <a:p>
            <a:pPr algn="l">
              <a:defRPr/>
            </a:pPr>
            <a:r>
              <a:rPr lang="en-US" altLang="ko-KR" sz="1600"/>
              <a:t>  CONTROL</a:t>
            </a:r>
          </a:p>
        </p:txBody>
      </p:sp>
      <p:sp>
        <p:nvSpPr>
          <p:cNvPr id="48147" name="Rectangle 19"/>
          <p:cNvSpPr>
            <a:spLocks noChangeArrowheads="1"/>
          </p:cNvSpPr>
          <p:nvPr/>
        </p:nvSpPr>
        <p:spPr bwMode="auto">
          <a:xfrm>
            <a:off x="8289926" y="4570413"/>
            <a:ext cx="2759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p>
            <a:pPr algn="l">
              <a:defRPr/>
            </a:pPr>
            <a:r>
              <a:rPr lang="en-US" altLang="ko-KR" sz="1600"/>
              <a:t>AUTOMATIC CONTROL</a:t>
            </a:r>
          </a:p>
        </p:txBody>
      </p:sp>
      <p:sp>
        <p:nvSpPr>
          <p:cNvPr id="48148" name="Rectangle 20"/>
          <p:cNvSpPr>
            <a:spLocks noChangeArrowheads="1"/>
          </p:cNvSpPr>
          <p:nvPr/>
        </p:nvSpPr>
        <p:spPr bwMode="auto">
          <a:xfrm>
            <a:off x="9128125" y="3275013"/>
            <a:ext cx="20701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600" b="0" i="1">
                <a:solidFill>
                  <a:schemeClr val="tx1"/>
                </a:solidFill>
                <a:effectLst>
                  <a:outerShdw blurRad="38100" dist="38100" dir="2700000" algn="tl">
                    <a:srgbClr val="000000"/>
                  </a:outerShdw>
                </a:effectLst>
              </a:rPr>
              <a:t>Rubrospinal Tract</a:t>
            </a:r>
          </a:p>
          <a:p>
            <a:pPr algn="l"/>
            <a:r>
              <a:rPr lang="en-US" altLang="ko-KR" sz="1600" b="0" i="1">
                <a:solidFill>
                  <a:schemeClr val="tx1"/>
                </a:solidFill>
                <a:effectLst>
                  <a:outerShdw blurRad="38100" dist="38100" dir="2700000" algn="tl">
                    <a:srgbClr val="000000"/>
                  </a:outerShdw>
                </a:effectLst>
              </a:rPr>
              <a:t>Tectospinal Tract</a:t>
            </a:r>
          </a:p>
          <a:p>
            <a:pPr algn="l"/>
            <a:r>
              <a:rPr lang="en-US" altLang="ko-KR" sz="1600" b="0" i="1">
                <a:solidFill>
                  <a:schemeClr val="tx1"/>
                </a:solidFill>
                <a:effectLst>
                  <a:outerShdw blurRad="38100" dist="38100" dir="2700000" algn="tl">
                    <a:srgbClr val="000000"/>
                  </a:outerShdw>
                </a:effectLst>
              </a:rPr>
              <a:t>Vestibulospinal Tract</a:t>
            </a:r>
          </a:p>
          <a:p>
            <a:pPr algn="l"/>
            <a:r>
              <a:rPr lang="en-US" altLang="ko-KR" sz="1600" b="0" i="1">
                <a:solidFill>
                  <a:schemeClr val="tx1"/>
                </a:solidFill>
                <a:effectLst>
                  <a:outerShdw blurRad="38100" dist="38100" dir="2700000" algn="tl">
                    <a:srgbClr val="000000"/>
                  </a:outerShdw>
                </a:effectLst>
              </a:rPr>
              <a:t>MLF</a:t>
            </a:r>
          </a:p>
          <a:p>
            <a:pPr algn="l"/>
            <a:r>
              <a:rPr lang="en-US" altLang="ko-KR" sz="1600" b="0" i="1">
                <a:solidFill>
                  <a:schemeClr val="tx1"/>
                </a:solidFill>
                <a:effectLst>
                  <a:outerShdw blurRad="38100" dist="38100" dir="2700000" algn="tl">
                    <a:srgbClr val="000000"/>
                  </a:outerShdw>
                </a:effectLst>
              </a:rPr>
              <a:t>Reticulospinal Tract</a:t>
            </a:r>
          </a:p>
        </p:txBody>
      </p:sp>
      <p:sp>
        <p:nvSpPr>
          <p:cNvPr id="48149" name="Line 21"/>
          <p:cNvSpPr>
            <a:spLocks noChangeShapeType="1"/>
          </p:cNvSpPr>
          <p:nvPr/>
        </p:nvSpPr>
        <p:spPr bwMode="auto">
          <a:xfrm>
            <a:off x="7467600" y="6172200"/>
            <a:ext cx="228600" cy="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0" name="Line 22"/>
          <p:cNvSpPr>
            <a:spLocks noChangeShapeType="1"/>
          </p:cNvSpPr>
          <p:nvPr/>
        </p:nvSpPr>
        <p:spPr bwMode="auto">
          <a:xfrm flipV="1">
            <a:off x="7696200" y="4953000"/>
            <a:ext cx="0" cy="121920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1" name="Rectangle 23"/>
          <p:cNvSpPr>
            <a:spLocks noChangeArrowheads="1"/>
          </p:cNvSpPr>
          <p:nvPr/>
        </p:nvSpPr>
        <p:spPr bwMode="auto">
          <a:xfrm>
            <a:off x="7832725" y="5538788"/>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REFLEX</a:t>
            </a:r>
          </a:p>
        </p:txBody>
      </p:sp>
    </p:spTree>
    <p:extLst>
      <p:ext uri="{BB962C8B-B14F-4D97-AF65-F5344CB8AC3E}">
        <p14:creationId xmlns:p14="http://schemas.microsoft.com/office/powerpoint/2010/main" val="25062329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530350" y="1149350"/>
            <a:ext cx="9131300" cy="5397500"/>
          </a:xfrm>
          <a:prstGeom prst="rect">
            <a:avLst/>
          </a:prstGeom>
          <a:solidFill>
            <a:schemeClr val="tx1"/>
          </a:solidFill>
          <a:ln w="12699">
            <a:solidFill>
              <a:schemeClr val="tx2"/>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0179" name="Rectangle 3"/>
          <p:cNvSpPr>
            <a:spLocks noChangeArrowheads="1"/>
          </p:cNvSpPr>
          <p:nvPr/>
        </p:nvSpPr>
        <p:spPr bwMode="auto">
          <a:xfrm>
            <a:off x="1530350" y="3111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87043" name="Object 4"/>
          <p:cNvGraphicFramePr>
            <a:graphicFrameLocks/>
          </p:cNvGraphicFramePr>
          <p:nvPr/>
        </p:nvGraphicFramePr>
        <p:xfrm>
          <a:off x="4605339" y="1485901"/>
          <a:ext cx="5106987" cy="4333875"/>
        </p:xfrm>
        <a:graphic>
          <a:graphicData uri="http://schemas.openxmlformats.org/presentationml/2006/ole">
            <mc:AlternateContent xmlns:mc="http://schemas.openxmlformats.org/markup-compatibility/2006">
              <mc:Choice xmlns:v="urn:schemas-microsoft-com:vml" Requires="v">
                <p:oleObj spid="_x0000_s8202" name="CorelDRAW!" r:id="rId4" imgW="797795" imgH="8663003" progId="CDraw4">
                  <p:embed/>
                </p:oleObj>
              </mc:Choice>
              <mc:Fallback>
                <p:oleObj name="CorelDRAW!" r:id="rId4" imgW="797795" imgH="8663003" progId="CDraw4">
                  <p:embed/>
                  <p:pic>
                    <p:nvPicPr>
                      <p:cNvPr id="8704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9" y="1485901"/>
                        <a:ext cx="5106987"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1" name="Rectangle 5"/>
          <p:cNvSpPr>
            <a:spLocks noChangeArrowheads="1"/>
          </p:cNvSpPr>
          <p:nvPr/>
        </p:nvSpPr>
        <p:spPr bwMode="auto">
          <a:xfrm>
            <a:off x="2117726" y="1858964"/>
            <a:ext cx="1995739"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2"/>
                </a:solidFill>
                <a:effectLst>
                  <a:outerShdw blurRad="38100" dist="38100" dir="2700000" algn="tl">
                    <a:srgbClr val="FFFFFF"/>
                  </a:outerShdw>
                </a:effectLst>
              </a:rPr>
              <a:t>Location of </a:t>
            </a:r>
          </a:p>
          <a:p>
            <a:pPr algn="l"/>
            <a:r>
              <a:rPr lang="en-US" altLang="ko-KR" sz="2000" i="1">
                <a:solidFill>
                  <a:schemeClr val="tx2"/>
                </a:solidFill>
                <a:effectLst>
                  <a:outerShdw blurRad="38100" dist="38100" dir="2700000" algn="tl">
                    <a:srgbClr val="FFFFFF"/>
                  </a:outerShdw>
                </a:effectLst>
              </a:rPr>
              <a:t>Symptoms in</a:t>
            </a:r>
          </a:p>
          <a:p>
            <a:pPr algn="l"/>
            <a:r>
              <a:rPr lang="en-US" altLang="ko-KR" sz="2000" i="1">
                <a:solidFill>
                  <a:schemeClr val="tx2"/>
                </a:solidFill>
                <a:effectLst>
                  <a:outerShdw blurRad="38100" dist="38100" dir="2700000" algn="tl">
                    <a:srgbClr val="FFFFFF"/>
                  </a:outerShdw>
                </a:effectLst>
              </a:rPr>
              <a:t>Spinal Disease</a:t>
            </a:r>
          </a:p>
        </p:txBody>
      </p:sp>
      <p:sp>
        <p:nvSpPr>
          <p:cNvPr id="50182" name="Rectangle 6"/>
          <p:cNvSpPr>
            <a:spLocks noChangeArrowheads="1"/>
          </p:cNvSpPr>
          <p:nvPr/>
        </p:nvSpPr>
        <p:spPr bwMode="auto">
          <a:xfrm>
            <a:off x="4860925" y="5919788"/>
            <a:ext cx="444993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316501"/>
                </a:solidFill>
              </a:rPr>
              <a:t>ipsilateral</a:t>
            </a:r>
            <a:r>
              <a:rPr lang="en-US" altLang="ko-KR">
                <a:solidFill>
                  <a:srgbClr val="00279F"/>
                </a:solidFill>
              </a:rPr>
              <a:t> to lesion       </a:t>
            </a:r>
            <a:r>
              <a:rPr lang="en-US" altLang="ko-KR" i="1">
                <a:solidFill>
                  <a:srgbClr val="E5405D"/>
                </a:solidFill>
              </a:rPr>
              <a:t>contralateral</a:t>
            </a:r>
            <a:r>
              <a:rPr lang="en-US" altLang="ko-KR" i="1">
                <a:solidFill>
                  <a:srgbClr val="00279F"/>
                </a:solidFill>
              </a:rPr>
              <a:t> </a:t>
            </a:r>
            <a:r>
              <a:rPr lang="en-US" altLang="ko-KR">
                <a:solidFill>
                  <a:srgbClr val="00279F"/>
                </a:solidFill>
              </a:rPr>
              <a:t>to lesion</a:t>
            </a:r>
          </a:p>
        </p:txBody>
      </p:sp>
      <p:sp>
        <p:nvSpPr>
          <p:cNvPr id="50183" name="Rectangle 7"/>
          <p:cNvSpPr>
            <a:spLocks noChangeArrowheads="1"/>
          </p:cNvSpPr>
          <p:nvPr/>
        </p:nvSpPr>
        <p:spPr bwMode="auto">
          <a:xfrm>
            <a:off x="1854200" y="1701800"/>
            <a:ext cx="2463800" cy="1320800"/>
          </a:xfrm>
          <a:prstGeom prst="rect">
            <a:avLst/>
          </a:prstGeom>
          <a:noFill/>
          <a:ln w="50799">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1835754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99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415481" y="1484784"/>
            <a:ext cx="6921747" cy="49929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Enlargements</a:t>
            </a:r>
            <a:endParaRPr lang="en-US" altLang="ko-KR" sz="2000" dirty="0">
              <a:solidFill>
                <a:srgbClr val="C0FEF9"/>
              </a:solidFill>
            </a:endParaRPr>
          </a:p>
          <a:p>
            <a:pPr algn="l">
              <a:lnSpc>
                <a:spcPct val="150000"/>
              </a:lnSpc>
              <a:defRPr/>
            </a:pPr>
            <a:r>
              <a:rPr lang="en-US" altLang="ko-KR" sz="2000" dirty="0">
                <a:solidFill>
                  <a:srgbClr val="C0FEF9"/>
                </a:solidFill>
              </a:rPr>
              <a:t>     - </a:t>
            </a:r>
            <a:r>
              <a:rPr lang="en-US" altLang="ko-KR" sz="2000" i="1" dirty="0">
                <a:solidFill>
                  <a:srgbClr val="C0FEF9"/>
                </a:solidFill>
              </a:rPr>
              <a:t>cervical (C5-T1) &amp; lumbosacral (L1-L4)</a:t>
            </a:r>
            <a:endParaRPr lang="en-US" altLang="ko-KR" sz="2000" dirty="0">
              <a:solidFill>
                <a:srgbClr val="C0FEF9"/>
              </a:solidFill>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Longitudinal Fissures</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000" i="1" dirty="0">
                <a:solidFill>
                  <a:srgbClr val="C0FEF9"/>
                </a:solidFill>
              </a:rPr>
              <a:t>- anterior median fissure (</a:t>
            </a:r>
            <a:r>
              <a:rPr lang="ko-KR" altLang="en-US" sz="2000" i="1" dirty="0" err="1">
                <a:solidFill>
                  <a:srgbClr val="C0FEF9"/>
                </a:solidFill>
              </a:rPr>
              <a:t>앞정중틈새</a:t>
            </a:r>
            <a:r>
              <a:rPr lang="en-US" altLang="ko-KR" sz="2000" i="1" dirty="0">
                <a:solidFill>
                  <a:srgbClr val="C0FEF9"/>
                </a:solidFill>
              </a:rPr>
              <a:t>)</a:t>
            </a:r>
          </a:p>
          <a:p>
            <a:pPr algn="l">
              <a:lnSpc>
                <a:spcPct val="150000"/>
              </a:lnSpc>
              <a:defRPr/>
            </a:pPr>
            <a:r>
              <a:rPr lang="en-US" altLang="ko-KR" sz="2000" i="1" dirty="0">
                <a:solidFill>
                  <a:srgbClr val="C0FEF9"/>
                </a:solidFill>
              </a:rPr>
              <a:t>      - anterolateral fissure (</a:t>
            </a:r>
            <a:r>
              <a:rPr lang="ko-KR" altLang="en-US" sz="2000" i="1" dirty="0" err="1">
                <a:solidFill>
                  <a:srgbClr val="C0FEF9"/>
                </a:solidFill>
              </a:rPr>
              <a:t>앞가쪽틈새</a:t>
            </a:r>
            <a:r>
              <a:rPr lang="en-US" altLang="ko-KR" sz="2000" i="1" dirty="0">
                <a:solidFill>
                  <a:srgbClr val="C0FEF9"/>
                </a:solidFill>
              </a:rPr>
              <a:t>)</a:t>
            </a:r>
          </a:p>
          <a:p>
            <a:pPr algn="l">
              <a:lnSpc>
                <a:spcPct val="150000"/>
              </a:lnSpc>
              <a:defRPr/>
            </a:pPr>
            <a:r>
              <a:rPr lang="en-US" altLang="ko-KR" sz="2000" i="1" dirty="0">
                <a:solidFill>
                  <a:srgbClr val="C0FEF9"/>
                </a:solidFill>
              </a:rPr>
              <a:t>      - posterior median sulcus (</a:t>
            </a:r>
            <a:r>
              <a:rPr lang="ko-KR" altLang="en-US" sz="2000" i="1" dirty="0" err="1">
                <a:solidFill>
                  <a:srgbClr val="C0FEF9"/>
                </a:solidFill>
              </a:rPr>
              <a:t>뒤정중고랑</a:t>
            </a:r>
            <a:r>
              <a:rPr lang="en-US" altLang="ko-KR" sz="2000" i="1" dirty="0">
                <a:solidFill>
                  <a:srgbClr val="C0FEF9"/>
                </a:solidFill>
              </a:rPr>
              <a:t>)</a:t>
            </a:r>
          </a:p>
          <a:p>
            <a:pPr algn="l">
              <a:lnSpc>
                <a:spcPct val="150000"/>
              </a:lnSpc>
              <a:defRPr/>
            </a:pPr>
            <a:r>
              <a:rPr lang="en-US" altLang="ko-KR" sz="2000" i="1" dirty="0">
                <a:solidFill>
                  <a:srgbClr val="C0FEF9"/>
                </a:solidFill>
              </a:rPr>
              <a:t>      - posterolateral sulcus (</a:t>
            </a:r>
            <a:r>
              <a:rPr lang="ko-KR" altLang="en-US" sz="2000" i="1" dirty="0" err="1">
                <a:solidFill>
                  <a:srgbClr val="C0FEF9"/>
                </a:solidFill>
              </a:rPr>
              <a:t>뒤가쪽고랑</a:t>
            </a:r>
            <a:r>
              <a:rPr lang="en-US" altLang="ko-KR" sz="2000" i="1" dirty="0">
                <a:solidFill>
                  <a:srgbClr val="C0FEF9"/>
                </a:solidFill>
              </a:rPr>
              <a:t>)</a:t>
            </a:r>
          </a:p>
        </p:txBody>
      </p:sp>
      <p:sp>
        <p:nvSpPr>
          <p:cNvPr id="7171"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a:t>
            </a:r>
            <a:r>
              <a:rPr lang="en-US" altLang="ko-KR" i="1" dirty="0">
                <a:solidFill>
                  <a:srgbClr val="FFFFFF"/>
                </a:solidFill>
                <a:effectLst>
                  <a:outerShdw blurRad="38100" dist="38100" dir="2700000" algn="tl">
                    <a:srgbClr val="000000"/>
                  </a:outerShdw>
                </a:effectLst>
              </a:rPr>
              <a:t>External Figure</a:t>
            </a:r>
          </a:p>
        </p:txBody>
      </p:sp>
      <p:pic>
        <p:nvPicPr>
          <p:cNvPr id="20483" name="Picture 1"/>
          <p:cNvPicPr>
            <a:picLocks noChangeAspect="1"/>
          </p:cNvPicPr>
          <p:nvPr/>
        </p:nvPicPr>
        <p:blipFill rotWithShape="1">
          <a:blip r:embed="rId3">
            <a:extLst>
              <a:ext uri="{28A0092B-C50C-407E-A947-70E740481C1C}">
                <a14:useLocalDpi xmlns:a14="http://schemas.microsoft.com/office/drawing/2010/main" val="0"/>
              </a:ext>
            </a:extLst>
          </a:blip>
          <a:srcRect l="6949"/>
          <a:stretch/>
        </p:blipFill>
        <p:spPr bwMode="auto">
          <a:xfrm>
            <a:off x="7323164" y="4138556"/>
            <a:ext cx="3453357" cy="24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GDATA\P-NEURO\Neuro\Cord\SpinalSegment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163" y="1502724"/>
            <a:ext cx="3432448" cy="264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412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564577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 </a:t>
            </a:r>
          </a:p>
        </p:txBody>
      </p:sp>
      <p:sp>
        <p:nvSpPr>
          <p:cNvPr id="64515" name="Rectangle 3"/>
          <p:cNvSpPr>
            <a:spLocks noChangeArrowheads="1"/>
          </p:cNvSpPr>
          <p:nvPr/>
        </p:nvSpPr>
        <p:spPr bwMode="auto">
          <a:xfrm>
            <a:off x="1530350" y="3933056"/>
            <a:ext cx="5589011" cy="108012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Complete cord Transection</a:t>
            </a:r>
            <a:endParaRPr lang="en-US" altLang="ko-KR" i="1" dirty="0">
              <a:solidFill>
                <a:srgbClr val="C0FEF9"/>
              </a:solidFill>
              <a:effectLst>
                <a:outerShdw blurRad="38100" dist="38100" dir="2700000" algn="tl">
                  <a:srgbClr val="000000"/>
                </a:outerShdw>
              </a:effectLs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647958"/>
            <a:ext cx="3718439" cy="451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1" y="1505238"/>
            <a:ext cx="5415851" cy="219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30805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060700" y="1458292"/>
            <a:ext cx="8070601" cy="45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SPINAL SHOCK </a:t>
            </a:r>
            <a:endParaRPr lang="en-US" altLang="ko-KR" i="1" dirty="0">
              <a:solidFill>
                <a:srgbClr val="C0FEF9"/>
              </a:solidFill>
              <a:effectLst>
                <a:outerShdw blurRad="38100" dist="38100" dir="2700000" algn="tl">
                  <a:srgbClr val="000000"/>
                </a:outerShdw>
              </a:effectLst>
            </a:endParaRPr>
          </a:p>
          <a:p>
            <a:pPr algn="l">
              <a:lnSpc>
                <a:spcPct val="110000"/>
              </a:lnSpc>
            </a:pPr>
            <a:endParaRPr lang="en-US" altLang="ko-KR" i="1" dirty="0">
              <a:solidFill>
                <a:srgbClr val="C0FEF9"/>
              </a:solidFill>
              <a:effectLst>
                <a:outerShdw blurRad="38100" dist="38100" dir="2700000" algn="tl">
                  <a:srgbClr val="000000"/>
                </a:outerShdw>
              </a:effectLst>
            </a:endParaRP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Spinal shock was first defined by </a:t>
            </a:r>
            <a:r>
              <a:rPr lang="en-US" altLang="ko-KR" sz="2000" dirty="0" err="1">
                <a:solidFill>
                  <a:schemeClr val="tx1">
                    <a:lumMod val="90000"/>
                  </a:schemeClr>
                </a:solidFill>
              </a:rPr>
              <a:t>Whytt</a:t>
            </a:r>
            <a:r>
              <a:rPr lang="en-US" altLang="ko-KR" sz="2000" dirty="0">
                <a:solidFill>
                  <a:schemeClr val="tx1">
                    <a:lumMod val="90000"/>
                  </a:schemeClr>
                </a:solidFill>
              </a:rPr>
              <a:t> in 1750 as a loss of sensation accompanied by motor paralysis with initial loss but gradual recovery of reflexes, following a spinal cord injury (SCI) – most often a complete transection.</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Reflexes in the spinal cord caudal to the SCI are depressed (hypo-</a:t>
            </a:r>
            <a:r>
              <a:rPr lang="en-US" altLang="ko-KR" sz="2000" dirty="0" err="1">
                <a:solidFill>
                  <a:schemeClr val="tx1">
                    <a:lumMod val="90000"/>
                  </a:schemeClr>
                </a:solidFill>
              </a:rPr>
              <a:t>reflexia</a:t>
            </a:r>
            <a:r>
              <a:rPr lang="en-US" altLang="ko-KR" sz="2000" dirty="0">
                <a:solidFill>
                  <a:schemeClr val="tx1">
                    <a:lumMod val="90000"/>
                  </a:schemeClr>
                </a:solidFill>
              </a:rPr>
              <a:t>) or absent (a-</a:t>
            </a:r>
            <a:r>
              <a:rPr lang="en-US" altLang="ko-KR" sz="2000" dirty="0" err="1">
                <a:solidFill>
                  <a:schemeClr val="tx1">
                    <a:lumMod val="90000"/>
                  </a:schemeClr>
                </a:solidFill>
              </a:rPr>
              <a:t>reflexia</a:t>
            </a:r>
            <a:r>
              <a:rPr lang="en-US" altLang="ko-KR" sz="2000" dirty="0">
                <a:solidFill>
                  <a:schemeClr val="tx1">
                    <a:lumMod val="90000"/>
                  </a:schemeClr>
                </a:solidFill>
              </a:rPr>
              <a:t>), while those rostral to the SCI remain unaffected. </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Flaccid motor weakness, atonic bladder, defecation abnormality</a:t>
            </a:r>
          </a:p>
        </p:txBody>
      </p:sp>
    </p:spTree>
    <p:extLst>
      <p:ext uri="{BB962C8B-B14F-4D97-AF65-F5344CB8AC3E}">
        <p14:creationId xmlns:p14="http://schemas.microsoft.com/office/powerpoint/2010/main" val="32030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201863" y="1684338"/>
            <a:ext cx="7939674" cy="436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a:t>
            </a:r>
            <a:r>
              <a:rPr lang="en-US" altLang="ko-KR" sz="2800" i="1" dirty="0">
                <a:effectLst>
                  <a:outerShdw blurRad="38100" dist="38100" dir="2700000" algn="tl">
                    <a:srgbClr val="000000"/>
                  </a:outerShdw>
                </a:effectLst>
              </a:rPr>
              <a:t>Brown-</a:t>
            </a:r>
            <a:r>
              <a:rPr lang="en-US" altLang="ko-KR" sz="2800" i="1" dirty="0" err="1">
                <a:effectLst>
                  <a:outerShdw blurRad="38100" dist="38100" dir="2700000" algn="tl">
                    <a:srgbClr val="000000"/>
                  </a:outerShdw>
                </a:effectLst>
              </a:rPr>
              <a:t>Sequard</a:t>
            </a:r>
            <a:r>
              <a:rPr lang="en-US" altLang="ko-KR" sz="2800" i="1" dirty="0">
                <a:effectLst>
                  <a:outerShdw blurRad="38100" dist="38100" dir="2700000" algn="tl">
                    <a:srgbClr val="000000"/>
                  </a:outerShdw>
                </a:effectLst>
              </a:rPr>
              <a:t> syndrome</a:t>
            </a:r>
          </a:p>
          <a:p>
            <a:pPr algn="l">
              <a:lnSpc>
                <a:spcPct val="110000"/>
              </a:lnSpc>
            </a:pPr>
            <a:r>
              <a:rPr lang="en-US" altLang="ko-KR" i="1" dirty="0">
                <a:effectLst>
                  <a:outerShdw blurRad="38100" dist="38100" dir="2700000" algn="tl">
                    <a:srgbClr val="000000"/>
                  </a:outerShdw>
                </a:effectLst>
              </a:rPr>
              <a:t>           	(spinal cord </a:t>
            </a:r>
            <a:r>
              <a:rPr lang="en-US" altLang="ko-KR" i="1" dirty="0" err="1">
                <a:effectLst>
                  <a:outerShdw blurRad="38100" dist="38100" dir="2700000" algn="tl">
                    <a:srgbClr val="000000"/>
                  </a:outerShdw>
                </a:effectLst>
              </a:rPr>
              <a:t>hemisection</a:t>
            </a:r>
            <a:r>
              <a:rPr lang="en-US" altLang="ko-KR" i="1" dirty="0">
                <a:effectLst>
                  <a:outerShdw blurRad="38100" dist="38100" dir="2700000" algn="tl">
                    <a:srgbClr val="000000"/>
                  </a:outerShdw>
                </a:effectLst>
              </a:rPr>
              <a:t>)</a:t>
            </a:r>
          </a:p>
          <a:p>
            <a:pPr algn="l">
              <a:lnSpc>
                <a:spcPct val="60000"/>
              </a:lnSpc>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Major Symptoms</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1. ipsilateral </a:t>
            </a:r>
            <a:r>
              <a:rPr lang="en-US" altLang="ko-KR" sz="2100" i="1" dirty="0">
                <a:effectLst>
                  <a:outerShdw blurRad="38100" dist="38100" dir="2700000" algn="tl">
                    <a:srgbClr val="000000"/>
                  </a:outerShdw>
                </a:effectLst>
              </a:rPr>
              <a:t>UMN syndrome</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2. ipsilateral </a:t>
            </a:r>
            <a:r>
              <a:rPr lang="en-US" altLang="ko-KR" sz="2100" i="1" dirty="0">
                <a:solidFill>
                  <a:srgbClr val="FFC5CF"/>
                </a:solidFill>
                <a:effectLst>
                  <a:outerShdw blurRad="38100" dist="38100" dir="2700000" algn="tl">
                    <a:srgbClr val="000000"/>
                  </a:outerShdw>
                </a:effectLst>
              </a:rPr>
              <a:t>LMN syndrome</a:t>
            </a:r>
            <a:r>
              <a:rPr lang="en-US" altLang="ko-KR" sz="2100" i="1" dirty="0">
                <a:solidFill>
                  <a:srgbClr val="C0FEF9"/>
                </a:solidFill>
                <a:effectLst>
                  <a:outerShdw blurRad="38100" dist="38100" dir="2700000" algn="tl">
                    <a:srgbClr val="000000"/>
                  </a:outerShdw>
                </a:effectLst>
              </a:rPr>
              <a:t> </a:t>
            </a:r>
            <a:r>
              <a:rPr lang="en-US" altLang="ko-KR" sz="2100" i="1" dirty="0">
                <a:effectLst>
                  <a:outerShdw blurRad="38100" dist="38100" dir="2700000" algn="tl">
                    <a:srgbClr val="000000"/>
                  </a:outerShdw>
                </a:effectLst>
              </a:rPr>
              <a:t>at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3. ipsilateral loss of </a:t>
            </a:r>
            <a:r>
              <a:rPr lang="en-US" altLang="ko-KR" sz="2100" i="1" dirty="0">
                <a:solidFill>
                  <a:srgbClr val="CCCCFF"/>
                </a:solidFill>
                <a:effectLst>
                  <a:outerShdw blurRad="38100" dist="38100" dir="2700000" algn="tl">
                    <a:srgbClr val="000000"/>
                  </a:outerShdw>
                </a:effectLst>
              </a:rPr>
              <a:t>discriminative touch sensation</a:t>
            </a:r>
            <a:r>
              <a:rPr lang="en-US" altLang="ko-KR" sz="2100" i="1" dirty="0">
                <a:solidFill>
                  <a:srgbClr val="C0FEF9"/>
                </a:solidFill>
                <a:effectLst>
                  <a:outerShdw blurRad="38100" dist="38100" dir="2700000" algn="tl">
                    <a:srgbClr val="000000"/>
                  </a:outerShdw>
                </a:effectLst>
              </a:rPr>
              <a:t> and </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CCCCFF"/>
                </a:solidFill>
                <a:effectLst>
                  <a:outerShdw blurRad="38100" dist="38100" dir="2700000" algn="tl">
                    <a:srgbClr val="000000"/>
                  </a:outerShdw>
                </a:effectLst>
              </a:rPr>
              <a:t>conscious proprioception</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chemeClr val="tx1"/>
                </a:solidFill>
                <a:effectLst>
                  <a:outerShdw blurRad="38100" dist="38100" dir="2700000" algn="tl">
                    <a:srgbClr val="000000"/>
                  </a:outerShdw>
                </a:effectLst>
              </a:rPr>
              <a:t>(posterior white column lesion)</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4. </a:t>
            </a:r>
            <a:r>
              <a:rPr lang="en-US" altLang="ko-KR" sz="2100" i="1" dirty="0">
                <a:effectLst>
                  <a:outerShdw blurRad="38100" dist="38100" dir="2700000" algn="tl">
                    <a:srgbClr val="000000"/>
                  </a:outerShdw>
                </a:effectLst>
              </a:rPr>
              <a:t>contralateral</a:t>
            </a:r>
            <a:r>
              <a:rPr lang="en-US" altLang="ko-KR" sz="2100" i="1" dirty="0">
                <a:solidFill>
                  <a:srgbClr val="C0FEF9"/>
                </a:solidFill>
                <a:effectLst>
                  <a:outerShdw blurRad="38100" dist="38100" dir="2700000" algn="tl">
                    <a:srgbClr val="000000"/>
                  </a:outerShdw>
                </a:effectLst>
              </a:rPr>
              <a:t> loss of </a:t>
            </a:r>
            <a:r>
              <a:rPr lang="en-US" altLang="ko-KR" sz="2100" i="1" dirty="0">
                <a:solidFill>
                  <a:srgbClr val="FDC0E5"/>
                </a:solidFill>
                <a:effectLst>
                  <a:outerShdw blurRad="38100" dist="38100" dir="2700000" algn="tl">
                    <a:srgbClr val="000000"/>
                  </a:outerShdw>
                </a:effectLst>
              </a:rPr>
              <a:t>pain and temperature</a:t>
            </a:r>
            <a:r>
              <a:rPr lang="en-US" altLang="ko-KR" sz="2100" i="1" dirty="0">
                <a:solidFill>
                  <a:srgbClr val="C0FEF9"/>
                </a:solidFill>
                <a:effectLst>
                  <a:outerShdw blurRad="38100" dist="38100" dir="2700000" algn="tl">
                    <a:srgbClr val="000000"/>
                  </a:outerShdw>
                </a:effectLst>
              </a:rPr>
              <a:t> sensation</a:t>
            </a: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 </a:t>
            </a:r>
            <a:r>
              <a:rPr lang="en-US" altLang="ko-KR" sz="2100" i="1" dirty="0">
                <a:solidFill>
                  <a:srgbClr val="FFC5CF"/>
                </a:solidFill>
                <a:effectLst>
                  <a:outerShdw blurRad="38100" dist="38100" dir="2700000" algn="tl">
                    <a:srgbClr val="000000"/>
                  </a:outerShdw>
                </a:effectLst>
              </a:rPr>
              <a:t>(spinothalamic tract lesion)</a:t>
            </a:r>
            <a:r>
              <a:rPr lang="en-US" altLang="ko-KR" sz="2100" i="1" dirty="0">
                <a:solidFill>
                  <a:srgbClr val="C0FEF9"/>
                </a:solidFill>
                <a:effectLst>
                  <a:outerShdw blurRad="38100" dist="38100" dir="2700000" algn="tl">
                    <a:srgbClr val="000000"/>
                  </a:outerShdw>
                </a:effectLst>
              </a:rPr>
              <a:t> </a:t>
            </a:r>
          </a:p>
        </p:txBody>
      </p:sp>
    </p:spTree>
    <p:extLst>
      <p:ext uri="{BB962C8B-B14F-4D97-AF65-F5344CB8AC3E}">
        <p14:creationId xmlns:p14="http://schemas.microsoft.com/office/powerpoint/2010/main" val="810648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7587"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Brown-</a:t>
            </a:r>
            <a:r>
              <a:rPr lang="en-US" altLang="ko-KR" i="1" dirty="0" err="1">
                <a:solidFill>
                  <a:srgbClr val="C0FEF9"/>
                </a:solidFill>
                <a:effectLst>
                  <a:outerShdw blurRad="38100" dist="38100" dir="2700000" algn="tl">
                    <a:srgbClr val="000000"/>
                  </a:outerShdw>
                </a:effectLst>
              </a:rPr>
              <a:t>Sequard</a:t>
            </a:r>
            <a:r>
              <a:rPr lang="en-US" altLang="ko-KR" i="1" dirty="0">
                <a:solidFill>
                  <a:srgbClr val="C0FEF9"/>
                </a:solidFill>
                <a:effectLst>
                  <a:outerShdw blurRad="38100" dist="38100" dir="2700000" algn="tl">
                    <a:srgbClr val="000000"/>
                  </a:outerShdw>
                </a:effectLst>
              </a:rPr>
              <a:t> Syndrome (Spinal Cord </a:t>
            </a:r>
            <a:r>
              <a:rPr lang="en-US" altLang="ko-KR" i="1" dirty="0" err="1">
                <a:solidFill>
                  <a:srgbClr val="C0FEF9"/>
                </a:solidFill>
                <a:effectLst>
                  <a:outerShdw blurRad="38100" dist="38100" dir="2700000" algn="tl">
                    <a:srgbClr val="000000"/>
                  </a:outerShdw>
                </a:effectLst>
              </a:rPr>
              <a:t>Hemisection</a:t>
            </a:r>
            <a:r>
              <a:rPr lang="en-US" altLang="ko-KR" i="1" dirty="0">
                <a:solidFill>
                  <a:srgbClr val="C0FEF9"/>
                </a:solidFill>
                <a:effectLst>
                  <a:outerShdw blurRad="38100" dist="38100" dir="2700000" algn="tl">
                    <a:srgbClr val="000000"/>
                  </a:outerShdw>
                </a:effectLst>
              </a:rPr>
              <a:t>)</a:t>
            </a:r>
          </a:p>
        </p:txBody>
      </p:sp>
      <p:graphicFrame>
        <p:nvGraphicFramePr>
          <p:cNvPr id="107523" name="Object 4"/>
          <p:cNvGraphicFramePr>
            <a:graphicFrameLocks/>
          </p:cNvGraphicFramePr>
          <p:nvPr/>
        </p:nvGraphicFramePr>
        <p:xfrm>
          <a:off x="3692525" y="1230313"/>
          <a:ext cx="4806950" cy="4235450"/>
        </p:xfrm>
        <a:graphic>
          <a:graphicData uri="http://schemas.openxmlformats.org/presentationml/2006/ole">
            <mc:AlternateContent xmlns:mc="http://schemas.openxmlformats.org/markup-compatibility/2006">
              <mc:Choice xmlns:v="urn:schemas-microsoft-com:vml" Requires="v">
                <p:oleObj spid="_x0000_s9226" name="CorelDRAW" r:id="rId4" imgW="4562475" imgH="4019550" progId="CorelDraw.Graphic.8">
                  <p:embed/>
                </p:oleObj>
              </mc:Choice>
              <mc:Fallback>
                <p:oleObj name="CorelDRAW" r:id="rId4" imgW="4562475" imgH="4019550" progId="CorelDraw.Graphic.8">
                  <p:embed/>
                  <p:pic>
                    <p:nvPicPr>
                      <p:cNvPr id="10752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1230313"/>
                        <a:ext cx="480695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844944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3491"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3492" name="Rectangle 4"/>
          <p:cNvSpPr>
            <a:spLocks noChangeArrowheads="1"/>
          </p:cNvSpPr>
          <p:nvPr/>
        </p:nvSpPr>
        <p:spPr bwMode="auto">
          <a:xfrm>
            <a:off x="2268539" y="1760538"/>
            <a:ext cx="669016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Syringomyelia</a:t>
            </a:r>
            <a:r>
              <a:rPr lang="en-US" altLang="ko-KR" sz="2800"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Hematomyelia</a:t>
            </a:r>
            <a:endParaRPr lang="en-US" altLang="ko-KR" i="1" dirty="0">
              <a:effectLst>
                <a:outerShdw blurRad="38100" dist="38100" dir="2700000" algn="tl">
                  <a:srgbClr val="000000"/>
                </a:outerShdw>
              </a:effectLst>
            </a:endParaRPr>
          </a:p>
          <a:p>
            <a:pPr algn="l">
              <a:lnSpc>
                <a:spcPct val="9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30000"/>
              </a:lnSpc>
              <a:defRPr/>
            </a:pPr>
            <a:r>
              <a:rPr lang="en-US" altLang="ko-KR" sz="2100" i="1" dirty="0">
                <a:solidFill>
                  <a:srgbClr val="C0FEF9"/>
                </a:solidFill>
                <a:effectLst>
                  <a:outerShdw blurRad="38100" dist="38100" dir="2700000" algn="tl">
                    <a:srgbClr val="000000"/>
                  </a:outerShdw>
                </a:effectLst>
              </a:rPr>
              <a:t>       - central canal of spinal cord</a:t>
            </a:r>
          </a:p>
          <a:p>
            <a:pPr algn="l">
              <a:lnSpc>
                <a:spcPct val="110000"/>
              </a:lnSpc>
              <a:defRPr/>
            </a:pPr>
            <a:r>
              <a:rPr lang="en-US" altLang="ko-KR" sz="2100" i="1" dirty="0">
                <a:solidFill>
                  <a:srgbClr val="C0FEF9"/>
                </a:solidFill>
                <a:effectLst>
                  <a:outerShdw blurRad="38100" dist="38100" dir="2700000" algn="tl">
                    <a:srgbClr val="000000"/>
                  </a:outerShdw>
                </a:effectLst>
              </a:rPr>
              <a:t>       - gradually extended to peripheral part of the cord</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30000"/>
              </a:lnSpc>
              <a:defRPr/>
            </a:pPr>
            <a:r>
              <a:rPr lang="en-US" altLang="ko-KR" sz="2100" i="1" dirty="0">
                <a:solidFill>
                  <a:srgbClr val="C0FEF9"/>
                </a:solidFill>
                <a:effectLst>
                  <a:outerShdw blurRad="38100" dist="38100" dir="2700000" algn="tl">
                    <a:srgbClr val="000000"/>
                  </a:outerShdw>
                </a:effectLst>
              </a:rPr>
              <a:t>       - initial symptom is bilateral loss of pain</a:t>
            </a:r>
          </a:p>
          <a:p>
            <a:pPr algn="l">
              <a:lnSpc>
                <a:spcPct val="110000"/>
              </a:lnSpc>
              <a:defRPr/>
            </a:pPr>
            <a:r>
              <a:rPr lang="en-US" altLang="ko-KR" sz="2100" i="1" dirty="0">
                <a:solidFill>
                  <a:srgbClr val="C0FEF9"/>
                </a:solidFill>
                <a:effectLst>
                  <a:outerShdw blurRad="38100" dist="38100" dir="2700000" algn="tl">
                    <a:srgbClr val="000000"/>
                  </a:outerShdw>
                </a:effectLst>
              </a:rPr>
              <a:t>              (compression of anterior white commissure)</a:t>
            </a:r>
          </a:p>
          <a:p>
            <a:pPr algn="l">
              <a:lnSpc>
                <a:spcPct val="130000"/>
              </a:lnSpc>
              <a:defRPr/>
            </a:pPr>
            <a:r>
              <a:rPr lang="en-US" altLang="ko-KR" sz="2100" i="1" dirty="0">
                <a:solidFill>
                  <a:srgbClr val="C0FEF9"/>
                </a:solidFill>
                <a:effectLst>
                  <a:outerShdw blurRad="38100" dist="38100" dir="2700000" algn="tl">
                    <a:srgbClr val="000000"/>
                  </a:outerShdw>
                </a:effectLst>
              </a:rPr>
              <a:t>       - variety of symptoms appear</a:t>
            </a:r>
          </a:p>
          <a:p>
            <a:pPr algn="l">
              <a:lnSpc>
                <a:spcPct val="110000"/>
              </a:lnSpc>
              <a:defRPr/>
            </a:pPr>
            <a:r>
              <a:rPr lang="en-US" altLang="ko-KR" sz="2100" i="1" dirty="0">
                <a:solidFill>
                  <a:srgbClr val="C0FEF9"/>
                </a:solidFill>
                <a:effectLst>
                  <a:outerShdw blurRad="38100" dist="38100" dir="2700000" algn="tl">
                    <a:srgbClr val="000000"/>
                  </a:outerShdw>
                </a:effectLst>
              </a:rPr>
              <a:t>              according to the lesion extended from central canal</a:t>
            </a:r>
          </a:p>
          <a:p>
            <a:pPr algn="l">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2986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932636"/>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Posterior column syndrome </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1408906"/>
            <a:ext cx="42957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1845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92162" name="Object 3"/>
          <p:cNvGraphicFramePr>
            <a:graphicFrameLocks/>
          </p:cNvGraphicFramePr>
          <p:nvPr/>
        </p:nvGraphicFramePr>
        <p:xfrm>
          <a:off x="3813175" y="1438276"/>
          <a:ext cx="4567238" cy="3971925"/>
        </p:xfrm>
        <a:graphic>
          <a:graphicData uri="http://schemas.openxmlformats.org/presentationml/2006/ole">
            <mc:AlternateContent xmlns:mc="http://schemas.openxmlformats.org/markup-compatibility/2006">
              <mc:Choice xmlns:v="urn:schemas-microsoft-com:vml" Requires="v">
                <p:oleObj spid="_x0000_s10250" name="CorelDRAW!" r:id="rId4" imgW="647311" imgH="7911014" progId="CDraw4">
                  <p:embed/>
                </p:oleObj>
              </mc:Choice>
              <mc:Fallback>
                <p:oleObj name="CorelDRAW!" r:id="rId4" imgW="647311" imgH="7911014" progId="CDraw4">
                  <p:embed/>
                  <p:pic>
                    <p:nvPicPr>
                      <p:cNvPr id="92162"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175" y="1438276"/>
                        <a:ext cx="4567238"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300" name="Rectangle 4"/>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Amyotrophic Lateral Sclerosis</a:t>
            </a:r>
          </a:p>
        </p:txBody>
      </p:sp>
      <p:sp>
        <p:nvSpPr>
          <p:cNvPr id="55301"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55302" name="Rectangle 6"/>
          <p:cNvSpPr>
            <a:spLocks noChangeArrowheads="1"/>
          </p:cNvSpPr>
          <p:nvPr/>
        </p:nvSpPr>
        <p:spPr bwMode="auto">
          <a:xfrm>
            <a:off x="8670926" y="4700589"/>
            <a:ext cx="178253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lower motor</a:t>
            </a:r>
          </a:p>
          <a:p>
            <a:pPr algn="l">
              <a:defRPr/>
            </a:pPr>
            <a:r>
              <a:rPr lang="en-US" altLang="ko-KR">
                <a:solidFill>
                  <a:srgbClr val="FFFFFF"/>
                </a:solidFill>
              </a:rPr>
              <a:t>    neuron (LMN)</a:t>
            </a:r>
          </a:p>
        </p:txBody>
      </p:sp>
    </p:spTree>
    <p:extLst>
      <p:ext uri="{BB962C8B-B14F-4D97-AF65-F5344CB8AC3E}">
        <p14:creationId xmlns:p14="http://schemas.microsoft.com/office/powerpoint/2010/main" val="252261979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36726" y="563563"/>
            <a:ext cx="856163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Upper Motor Neuron (UMN) vs Lower Motor Neuron (LMN) Syndrome</a:t>
            </a:r>
          </a:p>
        </p:txBody>
      </p:sp>
      <p:sp>
        <p:nvSpPr>
          <p:cNvPr id="52227" name="Line 3"/>
          <p:cNvSpPr>
            <a:spLocks noChangeShapeType="1"/>
          </p:cNvSpPr>
          <p:nvPr/>
        </p:nvSpPr>
        <p:spPr bwMode="auto">
          <a:xfrm>
            <a:off x="1676400" y="12192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8" name="Line 4"/>
          <p:cNvSpPr>
            <a:spLocks noChangeShapeType="1"/>
          </p:cNvSpPr>
          <p:nvPr/>
        </p:nvSpPr>
        <p:spPr bwMode="auto">
          <a:xfrm>
            <a:off x="1676400" y="19050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9" name="Line 5"/>
          <p:cNvSpPr>
            <a:spLocks noChangeShapeType="1"/>
          </p:cNvSpPr>
          <p:nvPr/>
        </p:nvSpPr>
        <p:spPr bwMode="auto">
          <a:xfrm>
            <a:off x="1676400" y="6172200"/>
            <a:ext cx="86106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30" name="Rectangle 6"/>
          <p:cNvSpPr>
            <a:spLocks noChangeArrowheads="1"/>
          </p:cNvSpPr>
          <p:nvPr/>
        </p:nvSpPr>
        <p:spPr bwMode="auto">
          <a:xfrm>
            <a:off x="5013326" y="1401763"/>
            <a:ext cx="500778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C0FEF9"/>
                </a:solidFill>
                <a:effectLst>
                  <a:outerShdw blurRad="38100" dist="38100" dir="2700000" algn="tl">
                    <a:srgbClr val="000000"/>
                  </a:outerShdw>
                </a:effectLst>
              </a:rPr>
              <a:t>UMN syndrome</a:t>
            </a:r>
            <a:r>
              <a:rPr lang="en-US" altLang="ko-KR" sz="2000" i="1">
                <a:solidFill>
                  <a:schemeClr val="tx1"/>
                </a:solidFill>
                <a:effectLst>
                  <a:outerShdw blurRad="38100" dist="38100" dir="2700000" algn="tl">
                    <a:srgbClr val="000000"/>
                  </a:outerShdw>
                </a:effectLst>
              </a:rPr>
              <a:t>               </a:t>
            </a:r>
            <a:r>
              <a:rPr lang="en-US" altLang="ko-KR" sz="2000" i="1">
                <a:solidFill>
                  <a:srgbClr val="EBFEC1"/>
                </a:solidFill>
                <a:effectLst>
                  <a:outerShdw blurRad="38100" dist="38100" dir="2700000" algn="tl">
                    <a:srgbClr val="000000"/>
                  </a:outerShdw>
                </a:effectLst>
              </a:rPr>
              <a:t>LMN Syndrome</a:t>
            </a:r>
          </a:p>
        </p:txBody>
      </p:sp>
      <p:sp>
        <p:nvSpPr>
          <p:cNvPr id="52231" name="Rectangle 7"/>
          <p:cNvSpPr>
            <a:spLocks noChangeArrowheads="1"/>
          </p:cNvSpPr>
          <p:nvPr/>
        </p:nvSpPr>
        <p:spPr bwMode="auto">
          <a:xfrm>
            <a:off x="1812925" y="2163763"/>
            <a:ext cx="8135240" cy="409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defTabSz="1012825">
              <a:defRPr/>
            </a:pPr>
            <a:r>
              <a:rPr lang="en-US" altLang="ko-KR" sz="2000">
                <a:effectLst>
                  <a:outerShdw blurRad="38100" dist="38100" dir="2700000" algn="tl">
                    <a:srgbClr val="000000"/>
                  </a:outerShdw>
                </a:effectLst>
              </a:rPr>
              <a:t>Type of Paralysis     	</a:t>
            </a:r>
            <a:r>
              <a:rPr lang="en-US" altLang="ko-KR" sz="2000" i="1">
                <a:solidFill>
                  <a:srgbClr val="D49FFF"/>
                </a:solidFill>
                <a:effectLst>
                  <a:outerShdw blurRad="38100" dist="38100" dir="2700000" algn="tl">
                    <a:srgbClr val="000000"/>
                  </a:outerShdw>
                </a:effectLst>
              </a:rPr>
              <a:t>Spastic Paresis         	</a:t>
            </a:r>
            <a:r>
              <a:rPr lang="en-US" altLang="ko-KR" sz="2000" i="1">
                <a:solidFill>
                  <a:srgbClr val="FDC0E5"/>
                </a:solidFill>
                <a:effectLst>
                  <a:outerShdw blurRad="38100" dist="38100" dir="2700000" algn="tl">
                    <a:srgbClr val="000000"/>
                  </a:outerShdw>
                </a:effectLst>
              </a:rPr>
              <a:t>Flaccid Paralysis</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Atrophy                    	</a:t>
            </a:r>
            <a:r>
              <a:rPr lang="en-US" altLang="ko-KR" sz="2000">
                <a:solidFill>
                  <a:srgbClr val="D49FFF"/>
                </a:solidFill>
                <a:effectLst>
                  <a:outerShdw blurRad="38100" dist="38100" dir="2700000" algn="tl">
                    <a:srgbClr val="000000"/>
                  </a:outerShdw>
                </a:effectLst>
              </a:rPr>
              <a:t>No (Disuse) Atrophy 	</a:t>
            </a:r>
            <a:r>
              <a:rPr lang="en-US" altLang="ko-KR" sz="2000">
                <a:solidFill>
                  <a:srgbClr val="FDC0E5"/>
                </a:solidFill>
                <a:effectLst>
                  <a:outerShdw blurRad="38100" dist="38100" dir="2700000" algn="tl">
                    <a:srgbClr val="000000"/>
                  </a:outerShdw>
                </a:effectLst>
              </a:rPr>
              <a:t>Severe </a:t>
            </a:r>
            <a:r>
              <a:rPr lang="en-US" altLang="ko-KR" sz="2000" i="1">
                <a:solidFill>
                  <a:srgbClr val="FDC0E5"/>
                </a:solidFill>
                <a:effectLst>
                  <a:outerShdw blurRad="38100" dist="38100" dir="2700000" algn="tl">
                    <a:srgbClr val="000000"/>
                  </a:outerShdw>
                </a:effectLst>
              </a:rPr>
              <a:t>Atrophy</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Deep Tendon Reflex      	</a:t>
            </a:r>
            <a:r>
              <a:rPr lang="en-US" altLang="ko-KR" sz="2000" i="1">
                <a:solidFill>
                  <a:srgbClr val="D49FFF"/>
                </a:solidFill>
                <a:effectLst>
                  <a:outerShdw blurRad="38100" dist="38100" dir="2700000" algn="tl">
                    <a:srgbClr val="000000"/>
                  </a:outerShdw>
                </a:effectLst>
              </a:rPr>
              <a:t>Increase   </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Absent DTR</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Pathological Reflex 	</a:t>
            </a:r>
            <a:r>
              <a:rPr lang="en-US" altLang="ko-KR" sz="2000">
                <a:solidFill>
                  <a:srgbClr val="D49FFF"/>
                </a:solidFill>
                <a:effectLst>
                  <a:outerShdw blurRad="38100" dist="38100" dir="2700000" algn="tl">
                    <a:srgbClr val="000000"/>
                  </a:outerShdw>
                </a:effectLst>
              </a:rPr>
              <a:t>Positive </a:t>
            </a:r>
            <a:r>
              <a:rPr lang="en-US" altLang="ko-KR" sz="2000" i="1">
                <a:solidFill>
                  <a:srgbClr val="D49FFF"/>
                </a:solidFill>
                <a:effectLst>
                  <a:outerShdw blurRad="38100" dist="38100" dir="2700000" algn="tl">
                    <a:srgbClr val="000000"/>
                  </a:outerShdw>
                </a:effectLst>
              </a:rPr>
              <a:t>Babinski </a:t>
            </a:r>
            <a:r>
              <a:rPr lang="en-US" altLang="ko-KR" sz="2000">
                <a:solidFill>
                  <a:srgbClr val="D49FFF"/>
                </a:solidFill>
                <a:effectLst>
                  <a:outerShdw blurRad="38100" dist="38100" dir="2700000" algn="tl">
                    <a:srgbClr val="000000"/>
                  </a:outerShdw>
                </a:effectLst>
              </a:rPr>
              <a:t>Sign   	</a:t>
            </a:r>
            <a:r>
              <a:rPr lang="en-US" altLang="ko-KR" sz="2000">
                <a:solidFill>
                  <a:srgbClr val="FDC0E5"/>
                </a:solidFill>
                <a:effectLst>
                  <a:outerShdw blurRad="38100" dist="38100" dir="2700000" algn="tl">
                    <a:srgbClr val="000000"/>
                  </a:outerShdw>
                </a:effectLst>
              </a:rPr>
              <a:t>Absent</a:t>
            </a: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Superficial Reflex   	</a:t>
            </a:r>
            <a:r>
              <a:rPr lang="en-US" altLang="ko-KR" sz="2000">
                <a:solidFill>
                  <a:srgbClr val="D49FFF"/>
                </a:solidFill>
                <a:effectLst>
                  <a:outerShdw blurRad="38100" dist="38100" dir="2700000" algn="tl">
                    <a:srgbClr val="000000"/>
                  </a:outerShdw>
                </a:effectLst>
              </a:rPr>
              <a:t>Absent</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Present</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Fasciculation and     	Absent                        	</a:t>
            </a:r>
            <a:r>
              <a:rPr lang="en-US" altLang="ko-KR" sz="2000">
                <a:solidFill>
                  <a:srgbClr val="FDC0E5"/>
                </a:solidFill>
                <a:effectLst>
                  <a:outerShdw blurRad="38100" dist="38100" dir="2700000" algn="tl">
                    <a:srgbClr val="000000"/>
                  </a:outerShdw>
                </a:effectLst>
              </a:rPr>
              <a:t>Could be </a:t>
            </a:r>
          </a:p>
          <a:p>
            <a:pPr defTabSz="1012825">
              <a:defRPr/>
            </a:pPr>
            <a:r>
              <a:rPr lang="en-US" altLang="ko-KR" sz="2000">
                <a:effectLst>
                  <a:outerShdw blurRad="38100" dist="38100" dir="2700000" algn="tl">
                    <a:srgbClr val="000000"/>
                  </a:outerShdw>
                </a:effectLst>
              </a:rPr>
              <a:t>Fibrillation                                                                       </a:t>
            </a:r>
            <a:r>
              <a:rPr lang="en-US" altLang="ko-KR" sz="2000" i="1">
                <a:solidFill>
                  <a:srgbClr val="FDC0E5"/>
                </a:solidFill>
                <a:effectLst>
                  <a:outerShdw blurRad="38100" dist="38100" dir="2700000" algn="tl">
                    <a:srgbClr val="000000"/>
                  </a:outerShdw>
                </a:effectLst>
              </a:rPr>
              <a:t>Present</a:t>
            </a:r>
            <a:endParaRPr lang="en-US" altLang="ko-KR" sz="2000" i="1">
              <a:effectLst>
                <a:outerShdw blurRad="38100" dist="38100" dir="2700000" algn="tl">
                  <a:srgbClr val="000000"/>
                </a:outerShdw>
              </a:effectLst>
            </a:endParaRPr>
          </a:p>
          <a:p>
            <a:pPr defTabSz="1012825">
              <a:defRPr/>
            </a:pPr>
            <a:endParaRPr lang="en-US" altLang="ko-KR" sz="2000" i="1">
              <a:effectLst>
                <a:outerShdw blurRad="38100" dist="38100" dir="2700000" algn="tl">
                  <a:srgbClr val="000000"/>
                </a:outerShdw>
              </a:effectLst>
            </a:endParaRPr>
          </a:p>
        </p:txBody>
      </p:sp>
    </p:spTree>
    <p:extLst>
      <p:ext uri="{BB962C8B-B14F-4D97-AF65-F5344CB8AC3E}">
        <p14:creationId xmlns:p14="http://schemas.microsoft.com/office/powerpoint/2010/main" val="25837297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54275"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4276" name="Rectangle 4"/>
          <p:cNvSpPr>
            <a:spLocks noChangeArrowheads="1"/>
          </p:cNvSpPr>
          <p:nvPr/>
        </p:nvSpPr>
        <p:spPr bwMode="auto">
          <a:xfrm>
            <a:off x="3151189" y="1736725"/>
            <a:ext cx="5953553" cy="439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Motor Syndromes</a:t>
            </a:r>
            <a:endParaRPr lang="en-US" altLang="ko-KR" i="1" dirty="0">
              <a:solidFill>
                <a:srgbClr val="C0FEF9"/>
              </a:solidFill>
              <a:effectLst>
                <a:outerShdw blurRad="38100" dist="38100" dir="2700000" algn="tl">
                  <a:srgbClr val="000000"/>
                </a:outerShdw>
              </a:effectLst>
            </a:endParaRPr>
          </a:p>
          <a:p>
            <a:pPr algn="l">
              <a:lnSpc>
                <a:spcPct val="90000"/>
              </a:lnSpc>
            </a:pPr>
            <a:endParaRPr lang="en-US" altLang="ko-KR"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FC5CF"/>
                </a:solidFill>
                <a:effectLst>
                  <a:outerShdw blurRad="38100" dist="38100" dir="2700000" algn="tl">
                    <a:srgbClr val="000000"/>
                  </a:outerShdw>
                </a:effectLst>
              </a:rPr>
              <a:t> Poliomyelitis (Infantile Paralysis)</a:t>
            </a:r>
            <a:endParaRPr lang="en-US" altLang="ko-KR" sz="2100" i="1" dirty="0">
              <a:solidFill>
                <a:srgbClr val="FFC5CF"/>
              </a:solidFill>
              <a:effectLst>
                <a:outerShdw blurRad="38100" dist="38100" dir="2700000" algn="tl">
                  <a:srgbClr val="000000"/>
                </a:outerShdw>
              </a:effectLst>
            </a:endParaRPr>
          </a:p>
          <a:p>
            <a:pPr algn="l">
              <a:lnSpc>
                <a:spcPct val="120000"/>
              </a:lnSpc>
            </a:pPr>
            <a:r>
              <a:rPr lang="en-US" altLang="ko-KR" sz="2100" i="1" dirty="0">
                <a:solidFill>
                  <a:srgbClr val="C0FEF9"/>
                </a:solidFill>
                <a:effectLst>
                  <a:outerShdw blurRad="38100" dist="38100" dir="2700000" algn="tl">
                    <a:srgbClr val="000000"/>
                  </a:outerShdw>
                </a:effectLst>
              </a:rPr>
              <a:t>      - viral infection of lower motor neuron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endParaRPr lang="en-US" altLang="ko-KR" sz="2100"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DC0E5"/>
                </a:solidFill>
                <a:effectLst>
                  <a:outerShdw blurRad="38100" dist="38100" dir="2700000" algn="tl">
                    <a:srgbClr val="000000"/>
                  </a:outerShdw>
                </a:effectLst>
              </a:rPr>
              <a:t> Amyotrophic Lateral Sclerosis (ALS)</a:t>
            </a:r>
          </a:p>
          <a:p>
            <a:pPr algn="l">
              <a:lnSpc>
                <a:spcPct val="120000"/>
              </a:lnSpc>
            </a:pPr>
            <a:r>
              <a:rPr lang="en-US" altLang="ko-KR" sz="2100" i="1" dirty="0">
                <a:solidFill>
                  <a:srgbClr val="C0FEF9"/>
                </a:solidFill>
                <a:effectLst>
                  <a:outerShdw blurRad="38100" dist="38100" dir="2700000" algn="tl">
                    <a:srgbClr val="000000"/>
                  </a:outerShdw>
                </a:effectLst>
              </a:rPr>
              <a:t>      - combined LMN and  UMN lesion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UMN syndrome below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Lou Gehrig</a:t>
            </a:r>
            <a:r>
              <a:rPr lang="ko-KR" altLang="en-US" sz="2100" i="1" dirty="0">
                <a:solidFill>
                  <a:srgbClr val="C0FEF9"/>
                </a:solidFill>
                <a:effectLst>
                  <a:outerShdw blurRad="38100" dist="38100" dir="2700000" algn="tl">
                    <a:srgbClr val="000000"/>
                  </a:outerShdw>
                </a:effectLst>
              </a:rPr>
              <a:t>’</a:t>
            </a:r>
            <a:r>
              <a:rPr lang="en-US" altLang="ko-KR" sz="2100" i="1" dirty="0">
                <a:solidFill>
                  <a:srgbClr val="C0FEF9"/>
                </a:solidFill>
                <a:effectLst>
                  <a:outerShdw blurRad="38100" dist="38100" dir="2700000" algn="tl">
                    <a:srgbClr val="000000"/>
                  </a:outerShdw>
                </a:effectLst>
              </a:rPr>
              <a:t>s disease in USA</a:t>
            </a:r>
          </a:p>
        </p:txBody>
      </p:sp>
    </p:spTree>
    <p:extLst>
      <p:ext uri="{BB962C8B-B14F-4D97-AF65-F5344CB8AC3E}">
        <p14:creationId xmlns:p14="http://schemas.microsoft.com/office/powerpoint/2010/main" val="405053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8371"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5837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1" y="723900"/>
            <a:ext cx="36988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8373" name="Rectangle 5"/>
          <p:cNvSpPr>
            <a:spLocks noChangeArrowheads="1"/>
          </p:cNvSpPr>
          <p:nvPr/>
        </p:nvSpPr>
        <p:spPr bwMode="auto">
          <a:xfrm>
            <a:off x="5943601" y="5251450"/>
            <a:ext cx="3895297" cy="100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nSpc>
                <a:spcPct val="240000"/>
              </a:lnSpc>
              <a:defRPr/>
            </a:pPr>
            <a:r>
              <a:rPr lang="en-US" altLang="ko-KR">
                <a:solidFill>
                  <a:srgbClr val="EBFEC1"/>
                </a:solidFill>
                <a:effectLst>
                  <a:outerShdw blurRad="38100" dist="38100" dir="2700000" algn="tl">
                    <a:srgbClr val="000000"/>
                  </a:outerShdw>
                </a:effectLst>
              </a:rPr>
              <a:t>Lou "The Iron Horse" Gehrig (1903-41)</a:t>
            </a:r>
            <a:endParaRPr lang="en-US" altLang="ko-KR">
              <a:solidFill>
                <a:srgbClr val="C0FEF9"/>
              </a:solidFill>
            </a:endParaRPr>
          </a:p>
          <a:p>
            <a:pPr>
              <a:defRPr/>
            </a:pPr>
            <a:r>
              <a:rPr lang="en-US" altLang="ko-KR" sz="1600">
                <a:solidFill>
                  <a:schemeClr val="tx2"/>
                </a:solidFill>
              </a:rPr>
              <a:t>3.40, 2131(1925-39), 23 GSH, 147 RBI avg.</a:t>
            </a:r>
          </a:p>
        </p:txBody>
      </p:sp>
      <p:sp>
        <p:nvSpPr>
          <p:cNvPr id="58374" name="Rectangle 6"/>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346182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454150" y="1556792"/>
            <a:ext cx="9207500" cy="50405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a:t>
            </a:r>
            <a:r>
              <a:rPr lang="en-US" altLang="ko-KR" dirty="0">
                <a:solidFill>
                  <a:srgbClr val="FFFFFF"/>
                </a:solidFill>
                <a:effectLst>
                  <a:outerShdw blurRad="38100" dist="38100" dir="2700000" algn="tl">
                    <a:srgbClr val="000000"/>
                  </a:outerShdw>
                </a:effectLst>
              </a:rPr>
              <a:t>Periosteum of Vertebra</a:t>
            </a:r>
            <a:endParaRPr lang="en-US" altLang="ko-KR" dirty="0">
              <a:solidFill>
                <a:srgbClr val="C0FEF9"/>
              </a:solidFill>
            </a:endParaRPr>
          </a:p>
          <a:p>
            <a:pPr algn="l">
              <a:lnSpc>
                <a:spcPct val="150000"/>
              </a:lnSpc>
              <a:defRPr/>
            </a:pPr>
            <a:r>
              <a:rPr lang="en-US" altLang="ko-KR"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Epidural Space </a:t>
            </a:r>
            <a:r>
              <a:rPr lang="en-US" altLang="ko-KR" sz="22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epidural anesthesia</a:t>
            </a:r>
            <a:endParaRPr lang="en-US" altLang="ko-KR" dirty="0">
              <a:solidFill>
                <a:srgbClr val="C0FEF9"/>
              </a:solidFill>
              <a:effectLst>
                <a:outerShdw blurRad="38100" dist="38100" dir="2700000" algn="tl">
                  <a:srgbClr val="000000"/>
                </a:outerShdw>
              </a:effectLst>
            </a:endParaRPr>
          </a:p>
          <a:p>
            <a:pPr algn="l">
              <a:lnSpc>
                <a:spcPct val="150000"/>
              </a:lnSpc>
              <a:defRPr/>
            </a:pPr>
            <a:r>
              <a:rPr lang="en-US" altLang="ko-KR" dirty="0">
                <a:effectLst>
                  <a:outerShdw blurRad="38100" dist="38100" dir="2700000" algn="tl">
                    <a:srgbClr val="000000"/>
                  </a:outerShdw>
                </a:effectLst>
              </a:rPr>
              <a:t>               Dura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척수경질막</a:t>
            </a:r>
            <a:r>
              <a:rPr lang="en-US" altLang="ko-KR" dirty="0">
                <a:effectLst>
                  <a:outerShdw blurRad="38100" dist="38100" dir="2700000" algn="tl">
                    <a:srgbClr val="000000"/>
                  </a:outerShdw>
                </a:effectLst>
              </a:rPr>
              <a:t>)</a:t>
            </a:r>
          </a:p>
          <a:p>
            <a:pPr algn="l">
              <a:lnSpc>
                <a:spcPct val="150000"/>
              </a:lnSpc>
              <a:defRPr/>
            </a:pPr>
            <a:r>
              <a:rPr lang="en-US" altLang="ko-KR" dirty="0">
                <a:effectLst>
                  <a:outerShdw blurRad="38100" dist="38100" dir="2700000" algn="tl">
                    <a:srgbClr val="000000"/>
                  </a:outerShdw>
                </a:effectLst>
              </a:rPr>
              <a:t>               Arachnoid Membrane (</a:t>
            </a:r>
            <a:r>
              <a:rPr lang="ko-KR" altLang="en-US" dirty="0" err="1">
                <a:effectLst>
                  <a:outerShdw blurRad="38100" dist="38100" dir="2700000" algn="tl">
                    <a:srgbClr val="000000"/>
                  </a:outerShdw>
                </a:effectLst>
              </a:rPr>
              <a:t>거미막</a:t>
            </a:r>
            <a:r>
              <a:rPr lang="en-US" altLang="ko-KR" dirty="0">
                <a:effectLst>
                  <a:outerShdw blurRad="38100" dist="38100" dir="2700000" algn="tl">
                    <a:srgbClr val="000000"/>
                  </a:outerShdw>
                </a:effectLst>
              </a:rPr>
              <a:t>) </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Subarachnoid Space  --------</a:t>
            </a:r>
            <a:r>
              <a:rPr lang="en-US" altLang="ko-KR" sz="2200" i="1" dirty="0">
                <a:solidFill>
                  <a:srgbClr val="D49FFF"/>
                </a:solidFill>
                <a:effectLst>
                  <a:outerShdw blurRad="38100" dist="38100" dir="2700000" algn="tl">
                    <a:srgbClr val="000000"/>
                  </a:outerShdw>
                </a:effectLst>
              </a:rPr>
              <a:t> Lumbar Puncture</a:t>
            </a:r>
          </a:p>
          <a:p>
            <a:pPr algn="l">
              <a:lnSpc>
                <a:spcPct val="150000"/>
              </a:lnSpc>
              <a:defRPr/>
            </a:pPr>
            <a:r>
              <a:rPr lang="en-US" altLang="ko-KR" sz="20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Spinal Anesthesia</a:t>
            </a:r>
            <a:endParaRPr lang="en-US" altLang="ko-KR" sz="2000" dirty="0">
              <a:solidFill>
                <a:srgbClr val="C0FEF9"/>
              </a:solidFill>
              <a:effectLst>
                <a:outerShdw blurRad="38100" dist="38100" dir="2700000" algn="tl">
                  <a:srgbClr val="000000"/>
                </a:outerShdw>
              </a:effectLst>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Pia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척수연질막</a:t>
            </a:r>
            <a:r>
              <a:rPr lang="en-US" altLang="ko-KR" dirty="0">
                <a:effectLst>
                  <a:outerShdw blurRad="38100" dist="38100" dir="2700000" algn="tl">
                    <a:srgbClr val="000000"/>
                  </a:outerShdw>
                </a:effectLst>
              </a:rPr>
              <a:t>)</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i="1" dirty="0">
                <a:solidFill>
                  <a:srgbClr val="C0FEF9"/>
                </a:solidFill>
                <a:effectLst>
                  <a:outerShdw blurRad="38100" dist="38100" dir="2700000" algn="tl">
                    <a:srgbClr val="000000"/>
                  </a:outerShdw>
                </a:effectLst>
              </a:rPr>
              <a:t>- Denticulate Ligament (</a:t>
            </a:r>
            <a:r>
              <a:rPr lang="ko-KR" altLang="en-US" sz="2200" i="1" dirty="0">
                <a:solidFill>
                  <a:srgbClr val="C0FEF9"/>
                </a:solidFill>
                <a:effectLst>
                  <a:outerShdw blurRad="38100" dist="38100" dir="2700000" algn="tl">
                    <a:srgbClr val="000000"/>
                  </a:outerShdw>
                </a:effectLst>
              </a:rPr>
              <a:t>치아인대</a:t>
            </a:r>
            <a:r>
              <a:rPr lang="en-US" altLang="ko-KR" sz="2200" i="1" dirty="0">
                <a:solidFill>
                  <a:srgbClr val="C0FEF9"/>
                </a:solidFill>
                <a:effectLst>
                  <a:outerShdw blurRad="38100" dist="38100" dir="2700000" algn="tl">
                    <a:srgbClr val="000000"/>
                  </a:outerShdw>
                </a:effectLst>
              </a:rPr>
              <a:t>)</a:t>
            </a:r>
            <a:r>
              <a:rPr lang="en-US" altLang="ko-KR" sz="2000" i="1" dirty="0">
                <a:solidFill>
                  <a:srgbClr val="C0FEF9"/>
                </a:solidFill>
                <a:effectLst>
                  <a:outerShdw blurRad="38100" dist="38100" dir="2700000" algn="tl">
                    <a:srgbClr val="000000"/>
                  </a:outerShdw>
                </a:effectLst>
              </a:rPr>
              <a:t>  --------- </a:t>
            </a:r>
            <a:r>
              <a:rPr lang="en-US" altLang="ko-KR" sz="2000" i="1" dirty="0" err="1">
                <a:solidFill>
                  <a:srgbClr val="D49FFF"/>
                </a:solidFill>
                <a:effectLst>
                  <a:outerShdw blurRad="38100" dist="38100" dir="2700000" algn="tl">
                    <a:srgbClr val="000000"/>
                  </a:outerShdw>
                </a:effectLst>
              </a:rPr>
              <a:t>Cordotomy</a:t>
            </a:r>
            <a:endParaRPr lang="en-US" altLang="ko-KR" sz="2000" i="1" dirty="0">
              <a:solidFill>
                <a:srgbClr val="D49FFF"/>
              </a:solidFill>
              <a:effectLst>
                <a:outerShdw blurRad="38100" dist="38100" dir="2700000" algn="tl">
                  <a:srgbClr val="000000"/>
                </a:outerShdw>
              </a:effectLst>
            </a:endParaRPr>
          </a:p>
          <a:p>
            <a:pPr algn="l">
              <a:lnSpc>
                <a:spcPct val="150000"/>
              </a:lnSpc>
              <a:defRPr/>
            </a:pPr>
            <a:r>
              <a:rPr lang="en-US" altLang="ko-KR" sz="2000" i="1" dirty="0">
                <a:solidFill>
                  <a:srgbClr val="D49FFF"/>
                </a:solidFill>
                <a:effectLst>
                  <a:outerShdw blurRad="38100" dist="38100" dir="2700000" algn="tl">
                    <a:srgbClr val="000000"/>
                  </a:outerShdw>
                </a:effectLst>
              </a:rPr>
              <a:t>                     </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Filum</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Terminale</a:t>
            </a:r>
            <a:r>
              <a:rPr lang="en-US" altLang="ko-KR" sz="2000" i="1" dirty="0">
                <a:solidFill>
                  <a:srgbClr val="C0FEF9"/>
                </a:solidFill>
              </a:rPr>
              <a:t>               </a:t>
            </a:r>
          </a:p>
        </p:txBody>
      </p:sp>
      <p:sp>
        <p:nvSpPr>
          <p:cNvPr id="9219"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Meninges</a:t>
            </a:r>
          </a:p>
        </p:txBody>
      </p:sp>
    </p:spTree>
    <p:extLst>
      <p:ext uri="{BB962C8B-B14F-4D97-AF65-F5344CB8AC3E}">
        <p14:creationId xmlns:p14="http://schemas.microsoft.com/office/powerpoint/2010/main" val="41046016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9395"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9396" name="Rectangle 4"/>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pic>
        <p:nvPicPr>
          <p:cNvPr id="59397"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6614"/>
            <a:ext cx="3906838"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9398" name="Rectangle 6"/>
          <p:cNvSpPr>
            <a:spLocks noChangeArrowheads="1"/>
          </p:cNvSpPr>
          <p:nvPr/>
        </p:nvSpPr>
        <p:spPr bwMode="auto">
          <a:xfrm>
            <a:off x="6151122" y="5386388"/>
            <a:ext cx="3518592" cy="73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defRPr/>
            </a:pPr>
            <a:r>
              <a:rPr lang="en-US" altLang="ko-KR" dirty="0">
                <a:effectLst>
                  <a:outerShdw blurRad="38100" dist="38100" dir="2700000" algn="tl">
                    <a:srgbClr val="000000"/>
                  </a:outerShdw>
                </a:effectLst>
              </a:rPr>
              <a:t>Stephen </a:t>
            </a:r>
            <a:r>
              <a:rPr lang="en-US" altLang="ko-KR" dirty="0" err="1">
                <a:effectLst>
                  <a:outerShdw blurRad="38100" dist="38100" dir="2700000" algn="tl">
                    <a:srgbClr val="000000"/>
                  </a:outerShdw>
                </a:effectLst>
              </a:rPr>
              <a:t>Haking</a:t>
            </a:r>
            <a:r>
              <a:rPr lang="en-US" altLang="ko-KR" dirty="0">
                <a:effectLst>
                  <a:outerShdw blurRad="38100" dist="38100" dir="2700000" algn="tl">
                    <a:srgbClr val="000000"/>
                  </a:outerShdw>
                </a:effectLst>
              </a:rPr>
              <a:t> (1946-2018 )</a:t>
            </a:r>
            <a:endParaRPr lang="en-US" altLang="ko-KR" dirty="0">
              <a:solidFill>
                <a:srgbClr val="C0FEF9"/>
              </a:solidFill>
            </a:endParaRPr>
          </a:p>
          <a:p>
            <a:pPr>
              <a:lnSpc>
                <a:spcPct val="150000"/>
              </a:lnSpc>
              <a:defRPr/>
            </a:pPr>
            <a:r>
              <a:rPr lang="en-US" altLang="ko-KR" sz="1600" dirty="0">
                <a:solidFill>
                  <a:schemeClr val="tx2"/>
                </a:solidFill>
              </a:rPr>
              <a:t>British Physicist, A </a:t>
            </a:r>
            <a:r>
              <a:rPr lang="en-US" altLang="ko-KR" sz="1600" dirty="0" err="1">
                <a:solidFill>
                  <a:schemeClr val="tx2"/>
                </a:solidFill>
              </a:rPr>
              <a:t>Brif</a:t>
            </a:r>
            <a:r>
              <a:rPr lang="en-US" altLang="ko-KR" sz="1600" dirty="0">
                <a:solidFill>
                  <a:schemeClr val="tx2"/>
                </a:solidFill>
              </a:rPr>
              <a:t> History of Time</a:t>
            </a:r>
          </a:p>
        </p:txBody>
      </p:sp>
    </p:spTree>
    <p:extLst>
      <p:ext uri="{BB962C8B-B14F-4D97-AF65-F5344CB8AC3E}">
        <p14:creationId xmlns:p14="http://schemas.microsoft.com/office/powerpoint/2010/main" val="1886084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074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5689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C0FEF9"/>
                </a:solidFill>
                <a:effectLst>
                  <a:outerShdw blurRad="38100" dist="38100" dir="2700000" algn="tl">
                    <a:srgbClr val="000000"/>
                  </a:outerShdw>
                </a:effectLst>
              </a:rPr>
              <a:t>               commissural syndrome - </a:t>
            </a:r>
            <a:r>
              <a:rPr lang="en-US" altLang="ko-KR" i="1" dirty="0" err="1">
                <a:solidFill>
                  <a:srgbClr val="C0FEF9"/>
                </a:solidFill>
                <a:effectLst>
                  <a:outerShdw blurRad="38100" dist="38100" dir="2700000" algn="tl">
                    <a:srgbClr val="000000"/>
                  </a:outerShdw>
                </a:effectLst>
              </a:rPr>
              <a:t>Syringomyelia</a:t>
            </a:r>
            <a:r>
              <a:rPr lang="en-US" altLang="ko-KR" i="1" dirty="0">
                <a:solidFill>
                  <a:srgbClr val="C0FEF9"/>
                </a:solidFill>
                <a:effectLst>
                  <a:outerShdw blurRad="38100" dist="38100" dir="2700000" algn="tl">
                    <a:srgbClr val="000000"/>
                  </a:outerShdw>
                </a:effectLst>
              </a:rPr>
              <a:t> </a:t>
            </a:r>
          </a:p>
        </p:txBody>
      </p:sp>
      <p:graphicFrame>
        <p:nvGraphicFramePr>
          <p:cNvPr id="104451" name="Object 4"/>
          <p:cNvGraphicFramePr>
            <a:graphicFrameLocks/>
          </p:cNvGraphicFramePr>
          <p:nvPr/>
        </p:nvGraphicFramePr>
        <p:xfrm>
          <a:off x="2819400" y="1741488"/>
          <a:ext cx="6553200" cy="3294062"/>
        </p:xfrm>
        <a:graphic>
          <a:graphicData uri="http://schemas.openxmlformats.org/presentationml/2006/ole">
            <mc:AlternateContent xmlns:mc="http://schemas.openxmlformats.org/markup-compatibility/2006">
              <mc:Choice xmlns:v="urn:schemas-microsoft-com:vml" Requires="v">
                <p:oleObj spid="_x0000_s11274" name="CorelDRAW 6.0" r:id="rId4" imgW="4714875" imgH="2447925" progId="CorelDraw.Graphic.6">
                  <p:embed/>
                </p:oleObj>
              </mc:Choice>
              <mc:Fallback>
                <p:oleObj name="CorelDRAW 6.0" r:id="rId4" imgW="4714875" imgH="2447925" progId="CorelDraw.Graphic.6">
                  <p:embed/>
                  <p:pic>
                    <p:nvPicPr>
                      <p:cNvPr id="104451"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741488"/>
                        <a:ext cx="6553200" cy="329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911576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0419"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0420" name="Rectangle 4"/>
          <p:cNvSpPr>
            <a:spLocks noChangeArrowheads="1"/>
          </p:cNvSpPr>
          <p:nvPr/>
        </p:nvSpPr>
        <p:spPr bwMode="auto">
          <a:xfrm>
            <a:off x="2270126" y="1906588"/>
            <a:ext cx="6474529" cy="386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Subacute Combined Degeneration</a:t>
            </a:r>
          </a:p>
          <a:p>
            <a:pPr algn="l">
              <a:lnSpc>
                <a:spcPct val="110000"/>
              </a:lnSpc>
              <a:defRPr/>
            </a:pPr>
            <a:r>
              <a:rPr lang="en-US" altLang="ko-KR" i="1" dirty="0">
                <a:effectLst>
                  <a:outerShdw blurRad="38100" dist="38100" dir="2700000" algn="tl">
                    <a:srgbClr val="000000"/>
                  </a:outerShdw>
                </a:effectLst>
              </a:rPr>
              <a:t>                 (Combined System Disease)</a:t>
            </a:r>
            <a:endParaRPr lang="en-US" altLang="ko-KR" sz="2100" i="1" dirty="0">
              <a:effectLst>
                <a:outerShdw blurRad="38100" dist="38100" dir="2700000" algn="tl">
                  <a:srgbClr val="000000"/>
                </a:outerShdw>
              </a:effectLst>
            </a:endParaRPr>
          </a:p>
          <a:p>
            <a:pPr algn="l">
              <a:lnSpc>
                <a:spcPct val="90000"/>
              </a:lnSpc>
              <a:defRPr/>
            </a:pPr>
            <a:r>
              <a:rPr lang="en-US" altLang="ko-KR" sz="2100" i="1" dirty="0">
                <a:solidFill>
                  <a:srgbClr val="C0FEF9"/>
                </a:solidFill>
                <a:effectLst>
                  <a:outerShdw blurRad="38100" dist="38100" dir="2700000" algn="tl">
                    <a:srgbClr val="000000"/>
                  </a:outerShdw>
                </a:effectLst>
              </a:rPr>
              <a:t> </a:t>
            </a: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10000"/>
              </a:lnSpc>
              <a:defRPr/>
            </a:pPr>
            <a:r>
              <a:rPr lang="en-US" altLang="ko-KR" sz="2100" i="1" dirty="0">
                <a:solidFill>
                  <a:srgbClr val="C0FEF9"/>
                </a:solidFill>
                <a:effectLst>
                  <a:outerShdw blurRad="38100" dist="38100" dir="2700000" algn="tl">
                    <a:srgbClr val="000000"/>
                  </a:outerShdw>
                </a:effectLst>
              </a:rPr>
              <a:t>       - posterior white column</a:t>
            </a:r>
          </a:p>
          <a:p>
            <a:pPr algn="l">
              <a:lnSpc>
                <a:spcPct val="110000"/>
              </a:lnSpc>
              <a:defRPr/>
            </a:pPr>
            <a:r>
              <a:rPr lang="en-US" altLang="ko-KR" sz="2100" i="1" dirty="0">
                <a:solidFill>
                  <a:srgbClr val="C0FEF9"/>
                </a:solidFill>
                <a:effectLst>
                  <a:outerShdw blurRad="38100" dist="38100" dir="2700000" algn="tl">
                    <a:srgbClr val="000000"/>
                  </a:outerShdw>
                </a:effectLst>
              </a:rPr>
              <a:t>       - corticospinal tract (UMN)</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110000"/>
              </a:lnSpc>
              <a:defRPr/>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defRPr/>
            </a:pPr>
            <a:r>
              <a:rPr lang="en-US" altLang="ko-KR" sz="2100" i="1" dirty="0">
                <a:solidFill>
                  <a:srgbClr val="C0FEF9"/>
                </a:solidFill>
                <a:effectLst>
                  <a:outerShdw blurRad="38100" dist="38100" dir="2700000" algn="tl">
                    <a:srgbClr val="000000"/>
                  </a:outerShdw>
                </a:effectLst>
              </a:rPr>
              <a:t>       - ipsilateral UMN syndrome below the level of lesion</a:t>
            </a:r>
          </a:p>
          <a:p>
            <a:pPr algn="l">
              <a:lnSpc>
                <a:spcPct val="50000"/>
              </a:lnSpc>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8407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1443"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Subacute Combined Degeneration</a:t>
            </a:r>
          </a:p>
        </p:txBody>
      </p:sp>
      <p:graphicFrame>
        <p:nvGraphicFramePr>
          <p:cNvPr id="101379" name="Object 4"/>
          <p:cNvGraphicFramePr>
            <a:graphicFrameLocks/>
          </p:cNvGraphicFramePr>
          <p:nvPr/>
        </p:nvGraphicFramePr>
        <p:xfrm>
          <a:off x="3954464" y="1362076"/>
          <a:ext cx="4275137" cy="4124325"/>
        </p:xfrm>
        <a:graphic>
          <a:graphicData uri="http://schemas.openxmlformats.org/presentationml/2006/ole">
            <mc:AlternateContent xmlns:mc="http://schemas.openxmlformats.org/markup-compatibility/2006">
              <mc:Choice xmlns:v="urn:schemas-microsoft-com:vml" Requires="v">
                <p:oleObj spid="_x0000_s12298" name="CorelDRAW!" r:id="rId4" imgW="600620" imgH="7817301" progId="CDraw4">
                  <p:embed/>
                </p:oleObj>
              </mc:Choice>
              <mc:Fallback>
                <p:oleObj name="CorelDRAW!" r:id="rId4" imgW="600620" imgH="7817301" progId="CDraw4">
                  <p:embed/>
                  <p:pic>
                    <p:nvPicPr>
                      <p:cNvPr id="101379"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464" y="1362076"/>
                        <a:ext cx="42751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1445"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61446" name="Rectangle 6"/>
          <p:cNvSpPr>
            <a:spLocks noChangeArrowheads="1"/>
          </p:cNvSpPr>
          <p:nvPr/>
        </p:nvSpPr>
        <p:spPr bwMode="auto">
          <a:xfrm>
            <a:off x="8670926" y="4624389"/>
            <a:ext cx="1679947"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posterior</a:t>
            </a:r>
          </a:p>
          <a:p>
            <a:pPr algn="l">
              <a:defRPr/>
            </a:pPr>
            <a:r>
              <a:rPr lang="en-US" altLang="ko-KR">
                <a:solidFill>
                  <a:srgbClr val="FFFFFF"/>
                </a:solidFill>
              </a:rPr>
              <a:t>    white column</a:t>
            </a:r>
          </a:p>
        </p:txBody>
      </p:sp>
    </p:spTree>
    <p:extLst>
      <p:ext uri="{BB962C8B-B14F-4D97-AF65-F5344CB8AC3E}">
        <p14:creationId xmlns:p14="http://schemas.microsoft.com/office/powerpoint/2010/main" val="318720338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1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tumor</a:t>
            </a:r>
          </a:p>
        </p:txBody>
      </p:sp>
      <p:sp>
        <p:nvSpPr>
          <p:cNvPr id="60420" name="Rectangle 4"/>
          <p:cNvSpPr>
            <a:spLocks noChangeArrowheads="1"/>
          </p:cNvSpPr>
          <p:nvPr/>
        </p:nvSpPr>
        <p:spPr bwMode="auto">
          <a:xfrm>
            <a:off x="2270125" y="1906588"/>
            <a:ext cx="1109278"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p:txBody>
      </p:sp>
      <p:pic>
        <p:nvPicPr>
          <p:cNvPr id="16386" name="Picture 2" descr="loa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61" y="1484785"/>
            <a:ext cx="9085684" cy="457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00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57347"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7348" name="Rectangle 4"/>
          <p:cNvSpPr>
            <a:spLocks noChangeArrowheads="1"/>
          </p:cNvSpPr>
          <p:nvPr/>
        </p:nvSpPr>
        <p:spPr bwMode="auto">
          <a:xfrm>
            <a:off x="2306638" y="1660525"/>
            <a:ext cx="7660752" cy="472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Sensory Syndromes</a:t>
            </a:r>
            <a:endParaRPr lang="en-US" altLang="ko-KR" i="1" dirty="0">
              <a:solidFill>
                <a:srgbClr val="C0FEF9"/>
              </a:solidFill>
              <a:effectLst>
                <a:outerShdw blurRad="38100" dist="38100" dir="2700000" algn="tl">
                  <a:srgbClr val="000000"/>
                </a:outerShdw>
              </a:effectLst>
            </a:endParaRPr>
          </a:p>
          <a:p>
            <a:pPr algn="l">
              <a:lnSpc>
                <a:spcPct val="60000"/>
              </a:lnSpc>
            </a:pPr>
            <a:endParaRPr lang="en-US" altLang="ko-KR"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Herpes Zoster</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inflammatory reactions of spinal ganglion</a:t>
            </a:r>
          </a:p>
          <a:p>
            <a:pPr algn="l">
              <a:lnSpc>
                <a:spcPct val="110000"/>
              </a:lnSpc>
            </a:pPr>
            <a:r>
              <a:rPr lang="en-US" altLang="ko-KR" sz="2100" i="1" dirty="0">
                <a:solidFill>
                  <a:srgbClr val="C0FEF9"/>
                </a:solidFill>
                <a:effectLst>
                  <a:outerShdw blurRad="38100" dist="38100" dir="2700000" algn="tl">
                    <a:srgbClr val="000000"/>
                  </a:outerShdw>
                </a:effectLst>
              </a:rPr>
              <a:t>      - severe pain on the dermatomes of affected ganglion</a:t>
            </a:r>
          </a:p>
          <a:p>
            <a:pPr algn="l">
              <a:lnSpc>
                <a:spcPct val="30000"/>
              </a:lnSpc>
            </a:pPr>
            <a:endParaRPr lang="en-US" altLang="ko-KR" sz="2100"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a:t>
            </a:r>
            <a:r>
              <a:rPr lang="en-US" altLang="ko-KR" i="1" dirty="0" err="1">
                <a:solidFill>
                  <a:srgbClr val="CCFFCC"/>
                </a:solidFill>
                <a:effectLst>
                  <a:outerShdw blurRad="38100" dist="38100" dir="2700000" algn="tl">
                    <a:srgbClr val="000000"/>
                  </a:outerShdw>
                </a:effectLst>
              </a:rPr>
              <a:t>Tabes</a:t>
            </a:r>
            <a:r>
              <a:rPr lang="en-US" altLang="ko-KR" i="1" dirty="0">
                <a:solidFill>
                  <a:srgbClr val="CCFFCC"/>
                </a:solidFill>
                <a:effectLst>
                  <a:outerShdw blurRad="38100" dist="38100" dir="2700000" algn="tl">
                    <a:srgbClr val="000000"/>
                  </a:outerShdw>
                </a:effectLst>
              </a:rPr>
              <a:t> Dorsalis</a:t>
            </a:r>
            <a:endParaRPr lang="en-US" altLang="ko-KR"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common variety of </a:t>
            </a:r>
            <a:r>
              <a:rPr lang="en-US" altLang="ko-KR" sz="2100" i="1" dirty="0" err="1">
                <a:solidFill>
                  <a:srgbClr val="C0FEF9"/>
                </a:solidFill>
                <a:effectLst>
                  <a:outerShdw blurRad="38100" dist="38100" dir="2700000" algn="tl">
                    <a:srgbClr val="000000"/>
                  </a:outerShdw>
                </a:effectLst>
              </a:rPr>
              <a:t>neurosyphilis</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posterior </a:t>
            </a:r>
            <a:r>
              <a:rPr lang="en-US" altLang="ko-KR" sz="2100" i="1" dirty="0" err="1">
                <a:solidFill>
                  <a:srgbClr val="C0FEF9"/>
                </a:solidFill>
                <a:effectLst>
                  <a:outerShdw blurRad="38100" dist="38100" dir="2700000" algn="tl">
                    <a:srgbClr val="000000"/>
                  </a:outerShdw>
                </a:effectLst>
              </a:rPr>
              <a:t>colum</a:t>
            </a:r>
            <a:r>
              <a:rPr lang="en-US" altLang="ko-KR" sz="2100" i="1" dirty="0">
                <a:solidFill>
                  <a:srgbClr val="C0FEF9"/>
                </a:solidFill>
                <a:effectLst>
                  <a:outerShdw blurRad="38100" dist="38100" dir="2700000" algn="tl">
                    <a:srgbClr val="000000"/>
                  </a:outerShdw>
                </a:effectLst>
              </a:rPr>
              <a:t> and spinal posterior root lesion</a:t>
            </a:r>
          </a:p>
          <a:p>
            <a:pPr algn="l">
              <a:lnSpc>
                <a:spcPct val="110000"/>
              </a:lnSpc>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90000"/>
              </a:lnSpc>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pPr>
            <a:r>
              <a:rPr lang="en-US" altLang="ko-KR" sz="2100" i="1" dirty="0">
                <a:solidFill>
                  <a:srgbClr val="C0FEF9"/>
                </a:solidFill>
                <a:effectLst>
                  <a:outerShdw blurRad="38100" dist="38100" dir="2700000" algn="tl">
                    <a:srgbClr val="000000"/>
                  </a:outerShdw>
                </a:effectLst>
              </a:rPr>
              <a:t>      - posterior column ataxia</a:t>
            </a:r>
          </a:p>
          <a:p>
            <a:pPr algn="l">
              <a:lnSpc>
                <a:spcPct val="110000"/>
              </a:lnSpc>
            </a:pPr>
            <a:r>
              <a:rPr lang="en-US" altLang="ko-KR" sz="2100" i="1" dirty="0">
                <a:solidFill>
                  <a:srgbClr val="C0FEF9"/>
                </a:solidFill>
                <a:effectLst>
                  <a:outerShdw blurRad="38100" dist="38100" dir="2700000" algn="tl">
                    <a:srgbClr val="000000"/>
                  </a:outerShdw>
                </a:effectLst>
              </a:rPr>
              <a:t>      - lancinating pain</a:t>
            </a:r>
          </a:p>
          <a:p>
            <a:pPr algn="l">
              <a:lnSpc>
                <a:spcPct val="110000"/>
              </a:lnSpc>
            </a:pPr>
            <a:r>
              <a:rPr lang="en-US" altLang="ko-KR" sz="2100" i="1" dirty="0">
                <a:solidFill>
                  <a:srgbClr val="C0FEF9"/>
                </a:solidFill>
                <a:effectLst>
                  <a:outerShdw blurRad="38100" dist="38100" dir="2700000" algn="tl">
                    <a:srgbClr val="000000"/>
                  </a:outerShdw>
                </a:effectLst>
              </a:rPr>
              <a:t>      - loss of deep tendon reflex (DTR)</a:t>
            </a:r>
          </a:p>
        </p:txBody>
      </p:sp>
    </p:spTree>
    <p:extLst>
      <p:ext uri="{BB962C8B-B14F-4D97-AF65-F5344CB8AC3E}">
        <p14:creationId xmlns:p14="http://schemas.microsoft.com/office/powerpoint/2010/main" val="2830899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409700" y="381000"/>
            <a:ext cx="92964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99330" name="Picture 3" descr="K:\MedicalPhotos\HerpesZoster\shingles_ch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828800"/>
            <a:ext cx="556260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p:cNvSpPr txBox="1">
            <a:spLocks noChangeArrowheads="1"/>
          </p:cNvSpPr>
          <p:nvPr/>
        </p:nvSpPr>
        <p:spPr bwMode="auto">
          <a:xfrm>
            <a:off x="3495676" y="758185"/>
            <a:ext cx="5035033" cy="683906"/>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nSpc>
                <a:spcPct val="120000"/>
              </a:lnSpc>
              <a:defRPr/>
            </a:pPr>
            <a:r>
              <a:rPr lang="en-US" altLang="ko-KR" sz="3200" i="1">
                <a:solidFill>
                  <a:srgbClr val="C1CEFF"/>
                </a:solidFill>
                <a:effectLst>
                  <a:outerShdw blurRad="38100" dist="38100" dir="2700000" algn="tl">
                    <a:srgbClr val="000000"/>
                  </a:outerShdw>
                </a:effectLst>
              </a:rPr>
              <a:t>Herpes Zoster (Shingles)</a:t>
            </a:r>
            <a:endParaRPr lang="en-US" altLang="ko-KR" sz="2600" i="1">
              <a:solidFill>
                <a:srgbClr val="C1CEFF"/>
              </a:solidFill>
              <a:effectLst>
                <a:outerShdw blurRad="38100" dist="38100" dir="2700000" algn="tl">
                  <a:srgbClr val="000000"/>
                </a:outerShdw>
              </a:effectLst>
            </a:endParaRPr>
          </a:p>
        </p:txBody>
      </p:sp>
      <p:sp>
        <p:nvSpPr>
          <p:cNvPr id="70663" name="Text Box 7"/>
          <p:cNvSpPr txBox="1">
            <a:spLocks noChangeArrowheads="1"/>
          </p:cNvSpPr>
          <p:nvPr/>
        </p:nvSpPr>
        <p:spPr bwMode="auto">
          <a:xfrm>
            <a:off x="7505701" y="1717676"/>
            <a:ext cx="2994025" cy="4430713"/>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buFontTx/>
              <a:buChar char="•"/>
              <a:defRPr/>
            </a:pPr>
            <a:r>
              <a:rPr lang="en-US" altLang="ko-KR" sz="1800" i="1">
                <a:solidFill>
                  <a:schemeClr val="tx1"/>
                </a:solidFill>
                <a:effectLst>
                  <a:outerShdw blurRad="38100" dist="38100" dir="2700000" algn="tl">
                    <a:srgbClr val="000000"/>
                  </a:outerShdw>
                </a:effectLst>
              </a:rPr>
              <a:t> varicella-zoster virus</a:t>
            </a:r>
          </a:p>
          <a:p>
            <a:pPr algn="l">
              <a:defRPr/>
            </a:pPr>
            <a:r>
              <a:rPr lang="en-US" altLang="ko-KR" sz="1800" i="1">
                <a:solidFill>
                  <a:schemeClr val="tx1"/>
                </a:solidFill>
                <a:effectLst>
                  <a:outerShdw blurRad="38100" dist="38100" dir="2700000" algn="tl">
                    <a:srgbClr val="000000"/>
                  </a:outerShdw>
                </a:effectLst>
              </a:rPr>
              <a:t>     reactivation from </a:t>
            </a:r>
          </a:p>
          <a:p>
            <a:pPr algn="l">
              <a:lnSpc>
                <a:spcPct val="90000"/>
              </a:lnSpc>
              <a:defRPr/>
            </a:pPr>
            <a:r>
              <a:rPr lang="en-US" altLang="ko-KR" sz="1800" i="1">
                <a:solidFill>
                  <a:schemeClr val="tx1"/>
                </a:solidFill>
                <a:effectLst>
                  <a:outerShdw blurRad="38100" dist="38100" dir="2700000" algn="tl">
                    <a:srgbClr val="000000"/>
                  </a:outerShdw>
                </a:effectLst>
              </a:rPr>
              <a:t>     the dorsal root ganglia</a:t>
            </a:r>
          </a:p>
          <a:p>
            <a:pPr algn="l">
              <a:lnSpc>
                <a:spcPct val="40000"/>
              </a:lnSpc>
              <a:defRPr/>
            </a:pPr>
            <a:endParaRPr lang="en-US" altLang="ko-KR" sz="1800" i="1">
              <a:solidFill>
                <a:schemeClr val="tx1"/>
              </a:solidFill>
              <a:effectLst>
                <a:outerShdw blurRad="38100" dist="38100" dir="2700000" algn="tl">
                  <a:srgbClr val="000000"/>
                </a:outerShdw>
              </a:effectLst>
            </a:endParaRPr>
          </a:p>
          <a:p>
            <a:pPr algn="l">
              <a:buFontTx/>
              <a:buChar char="•"/>
              <a:defRPr/>
            </a:pPr>
            <a:r>
              <a:rPr lang="en-US" altLang="ko-KR" sz="1800" i="1">
                <a:solidFill>
                  <a:schemeClr val="tx1"/>
                </a:solidFill>
                <a:effectLst>
                  <a:outerShdw blurRad="38100" dist="38100" dir="2700000" algn="tl">
                    <a:srgbClr val="000000"/>
                  </a:outerShdw>
                </a:effectLst>
              </a:rPr>
              <a:t> unilateral vesicular </a:t>
            </a:r>
          </a:p>
          <a:p>
            <a:pPr algn="l">
              <a:defRPr/>
            </a:pPr>
            <a:r>
              <a:rPr lang="en-US" altLang="ko-KR" sz="1800" i="1">
                <a:solidFill>
                  <a:schemeClr val="tx1"/>
                </a:solidFill>
                <a:effectLst>
                  <a:outerShdw blurRad="38100" dist="38100" dir="2700000" algn="tl">
                    <a:srgbClr val="000000"/>
                  </a:outerShdw>
                </a:effectLst>
              </a:rPr>
              <a:t>     eruption within </a:t>
            </a:r>
          </a:p>
          <a:p>
            <a:pPr algn="l">
              <a:defRPr/>
            </a:pPr>
            <a:r>
              <a:rPr lang="en-US" altLang="ko-KR" sz="1800" i="1">
                <a:solidFill>
                  <a:schemeClr val="tx1"/>
                </a:solidFill>
                <a:effectLst>
                  <a:outerShdw blurRad="38100" dist="38100" dir="2700000" algn="tl">
                    <a:srgbClr val="000000"/>
                  </a:outerShdw>
                </a:effectLst>
              </a:rPr>
              <a:t>     a dermatome</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T3 to L3 dermatome </a:t>
            </a:r>
          </a:p>
          <a:p>
            <a:pPr algn="l">
              <a:defRPr/>
            </a:pPr>
            <a:r>
              <a:rPr lang="en-US" altLang="ko-KR" sz="1800" i="1">
                <a:solidFill>
                  <a:schemeClr val="tx1"/>
                </a:solidFill>
                <a:effectLst>
                  <a:outerShdw blurRad="38100" dist="38100" dir="2700000" algn="tl">
                    <a:srgbClr val="000000"/>
                  </a:outerShdw>
                </a:effectLst>
              </a:rPr>
              <a:t>     lesions are frequent</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zoster ophtahalmicus </a:t>
            </a:r>
          </a:p>
          <a:p>
            <a:pPr algn="l">
              <a:defRPr/>
            </a:pPr>
            <a:r>
              <a:rPr lang="en-US" altLang="ko-KR" sz="1800" i="1">
                <a:solidFill>
                  <a:schemeClr val="tx1"/>
                </a:solidFill>
                <a:effectLst>
                  <a:outerShdw blurRad="38100" dist="38100" dir="2700000" algn="tl">
                    <a:srgbClr val="000000"/>
                  </a:outerShdw>
                </a:effectLst>
              </a:rPr>
              <a:t>     (ophthalmic division</a:t>
            </a:r>
          </a:p>
          <a:p>
            <a:pPr algn="l">
              <a:defRPr/>
            </a:pPr>
            <a:r>
              <a:rPr lang="en-US" altLang="ko-KR" sz="1800" i="1">
                <a:solidFill>
                  <a:schemeClr val="tx1"/>
                </a:solidFill>
                <a:effectLst>
                  <a:outerShdw blurRad="38100" dist="38100" dir="2700000" algn="tl">
                    <a:srgbClr val="000000"/>
                  </a:outerShdw>
                </a:effectLst>
              </a:rPr>
              <a:t>      of trigeminal n., V</a:t>
            </a:r>
            <a:r>
              <a:rPr lang="en-US" altLang="ko-KR" sz="1200" i="1">
                <a:solidFill>
                  <a:schemeClr val="tx1"/>
                </a:solidFill>
                <a:effectLst>
                  <a:outerShdw blurRad="38100" dist="38100" dir="2700000" algn="tl">
                    <a:srgbClr val="000000"/>
                  </a:outerShdw>
                </a:effectLst>
              </a:rPr>
              <a:t>1</a:t>
            </a:r>
            <a:r>
              <a:rPr lang="en-US" altLang="ko-KR" sz="1800" i="1">
                <a:solidFill>
                  <a:schemeClr val="tx1"/>
                </a:solidFill>
                <a:effectLst>
                  <a:outerShdw blurRad="38100" dist="38100" dir="2700000" algn="tl">
                    <a:srgbClr val="000000"/>
                  </a:outerShdw>
                </a:effectLst>
              </a:rPr>
              <a:t>)</a:t>
            </a:r>
          </a:p>
          <a:p>
            <a:pPr algn="l">
              <a:lnSpc>
                <a:spcPct val="10000"/>
              </a:lnSpc>
              <a:defRPr/>
            </a:pPr>
            <a:endParaRPr lang="en-US" altLang="ko-KR" sz="1800" i="1">
              <a:solidFill>
                <a:schemeClr val="tx1"/>
              </a:solidFill>
              <a:effectLst>
                <a:outerShdw blurRad="38100" dist="38100" dir="2700000" algn="tl">
                  <a:srgbClr val="000000"/>
                </a:outerShdw>
              </a:effectLst>
            </a:endParaRPr>
          </a:p>
          <a:p>
            <a:pPr algn="l">
              <a:lnSpc>
                <a:spcPct val="130000"/>
              </a:lnSpc>
              <a:buFontTx/>
              <a:buChar char="•"/>
              <a:defRPr/>
            </a:pPr>
            <a:r>
              <a:rPr lang="en-US" altLang="ko-KR" sz="1800" i="1">
                <a:solidFill>
                  <a:schemeClr val="tx1"/>
                </a:solidFill>
                <a:effectLst>
                  <a:outerShdw blurRad="38100" dist="38100" dir="2700000" algn="tl">
                    <a:srgbClr val="000000"/>
                  </a:outerShdw>
                </a:effectLst>
              </a:rPr>
              <a:t> Ramsey-Hunt syndrome</a:t>
            </a:r>
          </a:p>
          <a:p>
            <a:pPr algn="l">
              <a:lnSpc>
                <a:spcPct val="90000"/>
              </a:lnSpc>
              <a:defRPr/>
            </a:pPr>
            <a:r>
              <a:rPr lang="en-US" altLang="ko-KR" sz="1800" i="1">
                <a:solidFill>
                  <a:schemeClr val="tx1"/>
                </a:solidFill>
                <a:effectLst>
                  <a:outerShdw blurRad="38100" dist="38100" dir="2700000" algn="tl">
                    <a:srgbClr val="000000"/>
                  </a:outerShdw>
                </a:effectLst>
              </a:rPr>
              <a:t>     (sensory br. of VII)</a:t>
            </a:r>
          </a:p>
          <a:p>
            <a:pPr algn="l">
              <a:lnSpc>
                <a:spcPct val="60000"/>
              </a:lnSpc>
              <a:defRPr/>
            </a:pPr>
            <a:endParaRPr lang="en-US" altLang="ko-KR" sz="1800" i="1">
              <a:solidFill>
                <a:schemeClr val="tx1"/>
              </a:solidFill>
              <a:effectLst>
                <a:outerShdw blurRad="38100" dist="38100" dir="2700000" algn="tl">
                  <a:srgbClr val="000000"/>
                </a:outerShdw>
              </a:effectLst>
            </a:endParaRPr>
          </a:p>
          <a:p>
            <a:pPr algn="l">
              <a:lnSpc>
                <a:spcPct val="80000"/>
              </a:lnSpc>
              <a:buFontTx/>
              <a:buChar char="•"/>
              <a:defRPr/>
            </a:pPr>
            <a:r>
              <a:rPr lang="en-US" altLang="ko-KR" sz="1800" i="1">
                <a:solidFill>
                  <a:schemeClr val="tx1"/>
                </a:solidFill>
                <a:effectLst>
                  <a:outerShdw blurRad="38100" dist="38100" dir="2700000" algn="tl">
                    <a:srgbClr val="000000"/>
                  </a:outerShdw>
                </a:effectLst>
              </a:rPr>
              <a:t> acyclovir, antiviral agent</a:t>
            </a:r>
            <a:endParaRPr lang="en-US" altLang="ko-KR" sz="1800" i="1">
              <a:solidFill>
                <a:srgbClr val="C1CEFF"/>
              </a:solidFill>
              <a:effectLst>
                <a:outerShdw blurRad="38100" dist="38100" dir="2700000" algn="tl">
                  <a:srgbClr val="000000"/>
                </a:outerShdw>
              </a:effectLst>
            </a:endParaRPr>
          </a:p>
        </p:txBody>
      </p:sp>
    </p:spTree>
    <p:extLst>
      <p:ext uri="{BB962C8B-B14F-4D97-AF65-F5344CB8AC3E}">
        <p14:creationId xmlns:p14="http://schemas.microsoft.com/office/powerpoint/2010/main" val="310219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1409700" y="457200"/>
            <a:ext cx="93726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26626" name="Picture 5" descr="E:\GDATA\P-NEURO\Neuro\Cord\FasCuneatus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525" y="3736976"/>
            <a:ext cx="35179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ChangeArrowheads="1"/>
          </p:cNvSpPr>
          <p:nvPr/>
        </p:nvSpPr>
        <p:spPr bwMode="auto">
          <a:xfrm>
            <a:off x="6743700" y="965200"/>
            <a:ext cx="3434082" cy="1938992"/>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FFFFFF"/>
                </a:solidFill>
                <a:effectLst>
                  <a:outerShdw blurRad="38100" dist="38100" dir="2700000" algn="tl">
                    <a:srgbClr val="000000"/>
                  </a:outerShdw>
                </a:effectLst>
              </a:rPr>
              <a:t>  Meninges of </a:t>
            </a:r>
          </a:p>
          <a:p>
            <a:pPr algn="l"/>
            <a:r>
              <a:rPr lang="en-US" altLang="ko-KR" i="1" dirty="0">
                <a:solidFill>
                  <a:srgbClr val="FFFFFF"/>
                </a:solidFill>
                <a:effectLst>
                  <a:outerShdw blurRad="38100" dist="38100" dir="2700000" algn="tl">
                    <a:srgbClr val="000000"/>
                  </a:outerShdw>
                </a:effectLst>
              </a:rPr>
              <a:t>  the spinal cord</a:t>
            </a:r>
          </a:p>
          <a:p>
            <a:pPr lvl="1" algn="l">
              <a:lnSpc>
                <a:spcPct val="150000"/>
              </a:lnSpc>
              <a:buFontTx/>
              <a:buChar char="•"/>
            </a:pPr>
            <a:r>
              <a:rPr lang="en-US" altLang="ko-KR" sz="2000" i="1" dirty="0">
                <a:solidFill>
                  <a:schemeClr val="tx1"/>
                </a:solidFill>
                <a:effectLst>
                  <a:outerShdw blurRad="38100" dist="38100" dir="2700000" algn="tl">
                    <a:srgbClr val="000000"/>
                  </a:outerShdw>
                </a:effectLst>
              </a:rPr>
              <a:t> Dura mater</a:t>
            </a:r>
          </a:p>
          <a:p>
            <a:pPr lvl="1" algn="l">
              <a:buFontTx/>
              <a:buChar char="•"/>
            </a:pPr>
            <a:r>
              <a:rPr lang="en-US" altLang="ko-KR" sz="2000" i="1" dirty="0">
                <a:solidFill>
                  <a:srgbClr val="CCFFCC"/>
                </a:solidFill>
                <a:effectLst>
                  <a:outerShdw blurRad="38100" dist="38100" dir="2700000" algn="tl">
                    <a:srgbClr val="000000"/>
                  </a:outerShdw>
                </a:effectLst>
              </a:rPr>
              <a:t> Arachnoid membrane</a:t>
            </a:r>
          </a:p>
          <a:p>
            <a:pPr lvl="1" algn="l">
              <a:lnSpc>
                <a:spcPct val="110000"/>
              </a:lnSpc>
              <a:buFontTx/>
              <a:buChar char="•"/>
            </a:pPr>
            <a:r>
              <a:rPr lang="en-US" altLang="ko-KR" sz="2000" i="1" dirty="0">
                <a:solidFill>
                  <a:srgbClr val="FFFFFF"/>
                </a:solidFill>
                <a:effectLst>
                  <a:outerShdw blurRad="38100" dist="38100" dir="2700000" algn="tl">
                    <a:srgbClr val="000000"/>
                  </a:outerShdw>
                </a:effectLst>
              </a:rPr>
              <a:t> </a:t>
            </a:r>
            <a:r>
              <a:rPr lang="en-US" altLang="ko-KR" sz="2000" i="1" dirty="0">
                <a:solidFill>
                  <a:srgbClr val="FFC5CF"/>
                </a:solidFill>
                <a:effectLst>
                  <a:outerShdw blurRad="38100" dist="38100" dir="2700000" algn="tl">
                    <a:srgbClr val="000000"/>
                  </a:outerShdw>
                </a:effectLst>
              </a:rPr>
              <a:t>Pia mater</a:t>
            </a:r>
          </a:p>
        </p:txBody>
      </p:sp>
      <p:sp>
        <p:nvSpPr>
          <p:cNvPr id="72713" name="Rectangle 9"/>
          <p:cNvSpPr>
            <a:spLocks noChangeArrowheads="1"/>
          </p:cNvSpPr>
          <p:nvPr/>
        </p:nvSpPr>
        <p:spPr bwMode="auto">
          <a:xfrm>
            <a:off x="2019300" y="4495800"/>
            <a:ext cx="4191000" cy="1397306"/>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i="1" dirty="0">
                <a:effectLst>
                  <a:outerShdw blurRad="38100" dist="38100" dir="2700000" algn="tl">
                    <a:srgbClr val="000000"/>
                  </a:outerShdw>
                </a:effectLst>
              </a:rPr>
              <a:t>Denticulate ligament</a:t>
            </a:r>
          </a:p>
          <a:p>
            <a:pPr algn="l">
              <a:lnSpc>
                <a:spcPct val="160000"/>
              </a:lnSpc>
            </a:pPr>
            <a:r>
              <a:rPr lang="en-US" altLang="ko-KR" sz="2000" i="1" dirty="0">
                <a:solidFill>
                  <a:srgbClr val="FFC5CF"/>
                </a:solidFill>
                <a:effectLst>
                  <a:outerShdw blurRad="38100" dist="38100" dir="2700000" algn="tl">
                    <a:srgbClr val="000000"/>
                  </a:outerShdw>
                </a:effectLst>
              </a:rPr>
              <a:t>  </a:t>
            </a:r>
            <a:r>
              <a:rPr lang="en-US" altLang="ko-KR" sz="2000" i="1" dirty="0">
                <a:solidFill>
                  <a:srgbClr val="FFFFFF"/>
                </a:solidFill>
                <a:effectLst>
                  <a:outerShdw blurRad="38100" dist="38100" dir="2700000" algn="tl">
                    <a:srgbClr val="000000"/>
                  </a:outerShdw>
                </a:effectLst>
              </a:rPr>
              <a:t>- </a:t>
            </a:r>
            <a:r>
              <a:rPr lang="en-US" altLang="ko-KR" sz="2000" i="1" dirty="0" err="1">
                <a:solidFill>
                  <a:srgbClr val="FFFFFF"/>
                </a:solidFill>
                <a:effectLst>
                  <a:outerShdw blurRad="38100" dist="38100" dir="2700000" algn="tl">
                    <a:srgbClr val="000000"/>
                  </a:outerShdw>
                </a:effectLst>
              </a:rPr>
              <a:t>specilization</a:t>
            </a:r>
            <a:r>
              <a:rPr lang="en-US" altLang="ko-KR" sz="2000" i="1" dirty="0">
                <a:solidFill>
                  <a:srgbClr val="FFFFFF"/>
                </a:solidFill>
                <a:effectLst>
                  <a:outerShdw blurRad="38100" dist="38100" dir="2700000" algn="tl">
                    <a:srgbClr val="000000"/>
                  </a:outerShdw>
                </a:effectLst>
              </a:rPr>
              <a:t> of the pia mater</a:t>
            </a:r>
          </a:p>
          <a:p>
            <a:pPr algn="l">
              <a:lnSpc>
                <a:spcPct val="120000"/>
              </a:lnSpc>
            </a:pPr>
            <a:r>
              <a:rPr lang="en-US" altLang="ko-KR" sz="2000" i="1" dirty="0">
                <a:solidFill>
                  <a:srgbClr val="FFC5CF"/>
                </a:solidFill>
                <a:effectLst>
                  <a:outerShdw blurRad="38100" dist="38100" dir="2700000" algn="tl">
                    <a:srgbClr val="000000"/>
                  </a:outerShdw>
                </a:effectLst>
              </a:rPr>
              <a:t>  - landmark for cordotomy</a:t>
            </a:r>
          </a:p>
        </p:txBody>
      </p:sp>
      <p:pic>
        <p:nvPicPr>
          <p:cNvPr id="26629" name="Picture 6" descr="\\psf\Home\Desktop\스크린샷 2012-10-29 오후 11.44.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9" y="549276"/>
            <a:ext cx="53673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81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1027"/>
          <p:cNvSpPr>
            <a:spLocks noChangeArrowheads="1"/>
          </p:cNvSpPr>
          <p:nvPr/>
        </p:nvSpPr>
        <p:spPr bwMode="auto">
          <a:xfrm>
            <a:off x="1943100" y="457200"/>
            <a:ext cx="81534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30722" name="Picture 1026" descr="E:\GDATA\P-NEURO\Neuro\Cord\LumbarPun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14401"/>
            <a:ext cx="64770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1028"/>
          <p:cNvSpPr>
            <a:spLocks noChangeArrowheads="1"/>
          </p:cNvSpPr>
          <p:nvPr/>
        </p:nvSpPr>
        <p:spPr bwMode="auto">
          <a:xfrm>
            <a:off x="3009900" y="5821364"/>
            <a:ext cx="6091238" cy="427037"/>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effectLst>
                  <a:outerShdw blurRad="38100" dist="38100" dir="2700000" algn="tl">
                    <a:srgbClr val="000000"/>
                  </a:outerShdw>
                </a:effectLst>
              </a:rPr>
              <a:t>Lumbar Puncture – lumbar (terminal) cistern</a:t>
            </a:r>
          </a:p>
        </p:txBody>
      </p:sp>
    </p:spTree>
    <p:extLst>
      <p:ext uri="{BB962C8B-B14F-4D97-AF65-F5344CB8AC3E}">
        <p14:creationId xmlns:p14="http://schemas.microsoft.com/office/powerpoint/2010/main" val="86830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454150" y="1606550"/>
            <a:ext cx="92075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Arterial Supply</a:t>
            </a:r>
          </a:p>
          <a:p>
            <a:pPr algn="l">
              <a:lnSpc>
                <a:spcPct val="120000"/>
              </a:lnSpc>
            </a:pPr>
            <a:r>
              <a:rPr lang="en-US" altLang="ko-KR" dirty="0">
                <a:solidFill>
                  <a:schemeClr val="tx1"/>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 Spinal Arteries</a:t>
            </a:r>
          </a:p>
          <a:p>
            <a:pPr algn="l">
              <a:lnSpc>
                <a:spcPct val="120000"/>
              </a:lnSpc>
            </a:pPr>
            <a:r>
              <a:rPr lang="en-US" altLang="ko-KR" sz="2000" i="1" dirty="0">
                <a:solidFill>
                  <a:srgbClr val="C0FEF9"/>
                </a:solidFill>
                <a:effectLst>
                  <a:outerShdw blurRad="38100" dist="38100" dir="2700000" algn="tl">
                    <a:srgbClr val="000000"/>
                  </a:outerShdw>
                </a:effectLst>
              </a:rPr>
              <a:t>                       </a:t>
            </a:r>
            <a:r>
              <a:rPr lang="en-US" altLang="ko-KR" sz="2000" i="1" dirty="0">
                <a:solidFill>
                  <a:schemeClr val="tx1"/>
                </a:solidFill>
                <a:effectLst>
                  <a:outerShdw blurRad="38100" dist="38100" dir="2700000" algn="tl">
                    <a:srgbClr val="000000"/>
                  </a:outerShdw>
                </a:effectLst>
              </a:rPr>
              <a:t>Anterior (1) &amp; Posterior (2) Spinal Artery</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artery</a:t>
            </a:r>
            <a:endParaRPr lang="en-US" altLang="ko-KR" sz="2000" dirty="0">
              <a:solidFill>
                <a:srgbClr val="C0FEF9"/>
              </a:solidFill>
              <a:effectLst>
                <a:outerShdw blurRad="38100" dist="38100" dir="2700000" algn="tl">
                  <a:srgbClr val="000000"/>
                </a:outerShdw>
              </a:effectLst>
            </a:endParaRPr>
          </a:p>
          <a:p>
            <a:pPr algn="l">
              <a:lnSpc>
                <a:spcPct val="120000"/>
              </a:lnSpc>
            </a:pPr>
            <a:r>
              <a:rPr lang="en-US" altLang="ko-KR" sz="2000" dirty="0">
                <a:solidFill>
                  <a:srgbClr val="C0FEF9"/>
                </a:solidFill>
                <a:effectLst>
                  <a:outerShdw blurRad="38100" dist="38100" dir="2700000" algn="tl">
                    <a:srgbClr val="000000"/>
                  </a:outerShdw>
                </a:effectLst>
              </a:rPr>
              <a:t>          - Radicular Arteries (</a:t>
            </a:r>
            <a:r>
              <a:rPr lang="ko-KR" altLang="en-US" sz="2000" dirty="0" err="1">
                <a:solidFill>
                  <a:srgbClr val="C0FEF9"/>
                </a:solidFill>
                <a:effectLst>
                  <a:outerShdw blurRad="38100" dist="38100" dir="2700000" algn="tl">
                    <a:srgbClr val="000000"/>
                  </a:outerShdw>
                </a:effectLst>
              </a:rPr>
              <a:t>근뿌리</a:t>
            </a:r>
            <a:r>
              <a:rPr lang="ko-KR" altLang="en-US" sz="2000" dirty="0">
                <a:solidFill>
                  <a:srgbClr val="C0FEF9"/>
                </a:solidFill>
                <a:effectLst>
                  <a:outerShdw blurRad="38100" dist="38100" dir="2700000" algn="tl">
                    <a:srgbClr val="000000"/>
                  </a:outerShdw>
                </a:effectLst>
              </a:rPr>
              <a:t> 동맥</a:t>
            </a:r>
            <a:r>
              <a:rPr lang="en-US" altLang="ko-KR" sz="2000" dirty="0">
                <a:solidFill>
                  <a:srgbClr val="C0FEF9"/>
                </a:solidFill>
                <a:effectLst>
                  <a:outerShdw blurRad="38100" dist="38100" dir="2700000" algn="tl">
                    <a:srgbClr val="000000"/>
                  </a:outerShdw>
                </a:effectLst>
              </a:rPr>
              <a:t>) ----- Segmental arteries</a:t>
            </a: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Ascending Cervical, Intercostal and</a:t>
            </a:r>
          </a:p>
          <a:p>
            <a:pPr algn="l">
              <a:lnSpc>
                <a:spcPct val="120000"/>
              </a:lnSpc>
            </a:pPr>
            <a:r>
              <a:rPr lang="en-US" altLang="ko-KR" sz="2000" i="1" dirty="0">
                <a:solidFill>
                  <a:schemeClr val="tx1"/>
                </a:solidFill>
                <a:effectLst>
                  <a:outerShdw blurRad="38100" dist="38100" dir="2700000" algn="tl">
                    <a:srgbClr val="000000"/>
                  </a:outerShdw>
                </a:effectLst>
              </a:rPr>
              <a:t>                                 Lumbar Artery </a:t>
            </a:r>
            <a:endParaRPr lang="en-US" altLang="ko-KR" dirty="0">
              <a:solidFill>
                <a:schemeClr val="tx1"/>
              </a:solidFill>
              <a:effectLst>
                <a:outerShdw blurRad="38100" dist="38100" dir="2700000" algn="tl">
                  <a:srgbClr val="000000"/>
                </a:outerShdw>
              </a:effectLst>
            </a:endParaRPr>
          </a:p>
          <a:p>
            <a:pPr algn="l">
              <a:lnSpc>
                <a:spcPct val="120000"/>
              </a:lnSpc>
            </a:pPr>
            <a:r>
              <a:rPr lang="en-US" altLang="ko-KR" dirty="0">
                <a:solidFill>
                  <a:schemeClr val="tx1"/>
                </a:solidFill>
                <a:effectLst>
                  <a:outerShdw blurRad="38100" dist="38100" dir="2700000" algn="tl">
                    <a:srgbClr val="000000"/>
                  </a:outerShdw>
                </a:effectLst>
              </a:rPr>
              <a:t>     Venous Drainage</a:t>
            </a:r>
            <a:endParaRPr lang="en-US" altLang="ko-KR" sz="2000" dirty="0">
              <a:solidFill>
                <a:srgbClr val="C0FEF9"/>
              </a:solidFill>
            </a:endParaRPr>
          </a:p>
          <a:p>
            <a:pPr algn="l">
              <a:lnSpc>
                <a:spcPct val="120000"/>
              </a:lnSpc>
            </a:pPr>
            <a:r>
              <a:rPr lang="en-US" altLang="ko-KR" sz="2000" dirty="0">
                <a:solidFill>
                  <a:srgbClr val="C0FEF9"/>
                </a:solidFill>
              </a:rPr>
              <a:t>           </a:t>
            </a:r>
            <a:r>
              <a:rPr lang="en-US" altLang="ko-KR" sz="2000" i="1" dirty="0">
                <a:solidFill>
                  <a:srgbClr val="C0FEF9"/>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Longitudinal &amp; Radicular Veins </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a:t>
            </a:r>
            <a:r>
              <a:rPr lang="en-US" altLang="ko-KR" sz="2000" i="1" dirty="0">
                <a:solidFill>
                  <a:srgbClr val="FFFFFF"/>
                </a:solidFill>
                <a:effectLst>
                  <a:outerShdw blurRad="38100" dist="38100" dir="2700000" algn="tl">
                    <a:srgbClr val="000000"/>
                  </a:outerShdw>
                </a:effectLst>
              </a:rPr>
              <a:t> Intervertebral veins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Internal Vertebral Venous Plexus</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external vertebral venous plexus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segmental veins</a:t>
            </a:r>
          </a:p>
        </p:txBody>
      </p:sp>
      <p:sp>
        <p:nvSpPr>
          <p:cNvPr id="11267"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Vascular Supply</a:t>
            </a:r>
          </a:p>
        </p:txBody>
      </p:sp>
    </p:spTree>
    <p:extLst>
      <p:ext uri="{BB962C8B-B14F-4D97-AF65-F5344CB8AC3E}">
        <p14:creationId xmlns:p14="http://schemas.microsoft.com/office/powerpoint/2010/main" val="333580061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866900" y="457200"/>
            <a:ext cx="85344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2949" name="Rectangle 5"/>
          <p:cNvSpPr>
            <a:spLocks noChangeArrowheads="1"/>
          </p:cNvSpPr>
          <p:nvPr/>
        </p:nvSpPr>
        <p:spPr bwMode="auto">
          <a:xfrm>
            <a:off x="2705100" y="5984454"/>
            <a:ext cx="6572250" cy="396875"/>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dirty="0">
                <a:solidFill>
                  <a:srgbClr val="C0FEF9"/>
                </a:solidFill>
                <a:effectLst>
                  <a:outerShdw blurRad="38100" dist="38100" dir="2700000" algn="tl">
                    <a:srgbClr val="000000"/>
                  </a:outerShdw>
                </a:effectLst>
              </a:rPr>
              <a:t>anterior spinal artery		       segmental arteries</a:t>
            </a: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70" y="701615"/>
            <a:ext cx="3696965" cy="5148111"/>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9656" y="538610"/>
            <a:ext cx="2088232" cy="5474123"/>
          </a:xfrm>
          <a:prstGeom prst="rect">
            <a:avLst/>
          </a:prstGeom>
        </p:spPr>
      </p:pic>
    </p:spTree>
    <p:extLst>
      <p:ext uri="{BB962C8B-B14F-4D97-AF65-F5344CB8AC3E}">
        <p14:creationId xmlns:p14="http://schemas.microsoft.com/office/powerpoint/2010/main" val="4289495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유일한 테마">
  <a:themeElements>
    <a:clrScheme name="발표용">
      <a:dk1>
        <a:sysClr val="windowText" lastClr="000000"/>
      </a:dk1>
      <a:lt1>
        <a:sysClr val="window" lastClr="FFFFFF"/>
      </a:lt1>
      <a:dk2>
        <a:srgbClr val="003060"/>
      </a:dk2>
      <a:lt2>
        <a:srgbClr val="949494"/>
      </a:lt2>
      <a:accent1>
        <a:srgbClr val="0076BF"/>
      </a:accent1>
      <a:accent2>
        <a:srgbClr val="00B259"/>
      </a:accent2>
      <a:accent3>
        <a:srgbClr val="0C419A"/>
      </a:accent3>
      <a:accent4>
        <a:srgbClr val="80C341"/>
      </a:accent4>
      <a:accent5>
        <a:srgbClr val="FE834B"/>
      </a:accent5>
      <a:accent6>
        <a:srgbClr val="FFB300"/>
      </a:accent6>
      <a:hlink>
        <a:srgbClr val="2C479E"/>
      </a:hlink>
      <a:folHlink>
        <a:srgbClr val="7F7F7F"/>
      </a:folHlink>
    </a:clrScheme>
    <a:fontScheme name="발표용">
      <a:majorFont>
        <a:latin typeface="Times New Roman"/>
        <a:ea typeface="돋움"/>
        <a:cs typeface=""/>
      </a:majorFont>
      <a:minorFont>
        <a:latin typeface="Times New Roman"/>
        <a:ea typeface="돋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유일한 테마" id="{56415493-6A54-4700-AF82-0DE49BC9423B}" vid="{21E8F1EF-5085-49CB-8BDA-92C983548ED0}"/>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유일한 테마</Template>
  <TotalTime>689</TotalTime>
  <Words>3628</Words>
  <Application>Microsoft Office PowerPoint</Application>
  <PresentationFormat>와이드스크린</PresentationFormat>
  <Paragraphs>604</Paragraphs>
  <Slides>58</Slides>
  <Notes>35</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3</vt:i4>
      </vt:variant>
      <vt:variant>
        <vt:lpstr>슬라이드 제목</vt:lpstr>
      </vt:variant>
      <vt:variant>
        <vt:i4>58</vt:i4>
      </vt:variant>
    </vt:vector>
  </HeadingPairs>
  <TitlesOfParts>
    <vt:vector size="70" baseType="lpstr">
      <vt:lpstr>游ゴシック</vt:lpstr>
      <vt:lpstr>돋움</vt:lpstr>
      <vt:lpstr>맑은 고딕</vt:lpstr>
      <vt:lpstr>신명조</vt:lpstr>
      <vt:lpstr>Arial</vt:lpstr>
      <vt:lpstr>Symbol</vt:lpstr>
      <vt:lpstr>Times New Roman</vt:lpstr>
      <vt:lpstr>Wingdings</vt:lpstr>
      <vt:lpstr>유일한 테마</vt:lpstr>
      <vt:lpstr>CorelDRAW</vt:lpstr>
      <vt:lpstr>CorelDRAW!</vt:lpstr>
      <vt:lpstr>CorelDRAW 6.0</vt:lpstr>
      <vt:lpstr>Spinal Cord Disorders </vt:lpstr>
      <vt:lpstr>Spinal column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SNUH 심포지엄 ALS staging</dc:title>
  <dc:creator>10</dc:creator>
  <cp:lastModifiedBy>EMCN</cp:lastModifiedBy>
  <cp:revision>52</cp:revision>
  <dcterms:created xsi:type="dcterms:W3CDTF">2021-07-05T03:41:38Z</dcterms:created>
  <dcterms:modified xsi:type="dcterms:W3CDTF">2021-10-15T06:08:55Z</dcterms:modified>
</cp:coreProperties>
</file>